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Lst>
  <p:notesMasterIdLst>
    <p:notesMasterId r:id="rId149"/>
  </p:notesMasterIdLst>
  <p:handoutMasterIdLst>
    <p:handoutMasterId r:id="rId150"/>
  </p:handoutMasterIdLst>
  <p:sldIdLst>
    <p:sldId id="290" r:id="rId5"/>
    <p:sldId id="291" r:id="rId6"/>
    <p:sldId id="365" r:id="rId7"/>
    <p:sldId id="366" r:id="rId8"/>
    <p:sldId id="364" r:id="rId9"/>
    <p:sldId id="276" r:id="rId10"/>
    <p:sldId id="297" r:id="rId11"/>
    <p:sldId id="298" r:id="rId12"/>
    <p:sldId id="299" r:id="rId13"/>
    <p:sldId id="300" r:id="rId14"/>
    <p:sldId id="301" r:id="rId15"/>
    <p:sldId id="302" r:id="rId16"/>
    <p:sldId id="303" r:id="rId17"/>
    <p:sldId id="304" r:id="rId18"/>
    <p:sldId id="306" r:id="rId19"/>
    <p:sldId id="311" r:id="rId20"/>
    <p:sldId id="312" r:id="rId21"/>
    <p:sldId id="313" r:id="rId22"/>
    <p:sldId id="314" r:id="rId23"/>
    <p:sldId id="294" r:id="rId24"/>
    <p:sldId id="315" r:id="rId25"/>
    <p:sldId id="316" r:id="rId26"/>
    <p:sldId id="317" r:id="rId27"/>
    <p:sldId id="318" r:id="rId28"/>
    <p:sldId id="319" r:id="rId29"/>
    <p:sldId id="320" r:id="rId30"/>
    <p:sldId id="321" r:id="rId31"/>
    <p:sldId id="322" r:id="rId32"/>
    <p:sldId id="338"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39" r:id="rId47"/>
    <p:sldId id="340" r:id="rId48"/>
    <p:sldId id="341" r:id="rId49"/>
    <p:sldId id="342" r:id="rId50"/>
    <p:sldId id="343" r:id="rId51"/>
    <p:sldId id="344" r:id="rId52"/>
    <p:sldId id="345" r:id="rId53"/>
    <p:sldId id="346" r:id="rId54"/>
    <p:sldId id="347" r:id="rId55"/>
    <p:sldId id="348" r:id="rId56"/>
    <p:sldId id="349" r:id="rId57"/>
    <p:sldId id="352" r:id="rId58"/>
    <p:sldId id="350" r:id="rId59"/>
    <p:sldId id="351" r:id="rId60"/>
    <p:sldId id="353" r:id="rId61"/>
    <p:sldId id="354" r:id="rId62"/>
    <p:sldId id="355" r:id="rId63"/>
    <p:sldId id="356" r:id="rId64"/>
    <p:sldId id="357" r:id="rId65"/>
    <p:sldId id="358" r:id="rId66"/>
    <p:sldId id="360" r:id="rId67"/>
    <p:sldId id="361" r:id="rId68"/>
    <p:sldId id="362" r:id="rId69"/>
    <p:sldId id="363"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379" r:id="rId83"/>
    <p:sldId id="380" r:id="rId84"/>
    <p:sldId id="381" r:id="rId85"/>
    <p:sldId id="382"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395" r:id="rId99"/>
    <p:sldId id="396" r:id="rId100"/>
    <p:sldId id="397" r:id="rId101"/>
    <p:sldId id="398" r:id="rId102"/>
    <p:sldId id="399" r:id="rId103"/>
    <p:sldId id="400" r:id="rId104"/>
    <p:sldId id="401" r:id="rId105"/>
    <p:sldId id="402" r:id="rId106"/>
    <p:sldId id="403" r:id="rId107"/>
    <p:sldId id="404" r:id="rId108"/>
    <p:sldId id="405" r:id="rId109"/>
    <p:sldId id="406" r:id="rId110"/>
    <p:sldId id="407" r:id="rId111"/>
    <p:sldId id="408" r:id="rId112"/>
    <p:sldId id="409" r:id="rId113"/>
    <p:sldId id="410" r:id="rId114"/>
    <p:sldId id="411" r:id="rId115"/>
    <p:sldId id="412" r:id="rId116"/>
    <p:sldId id="413" r:id="rId117"/>
    <p:sldId id="414" r:id="rId118"/>
    <p:sldId id="415" r:id="rId119"/>
    <p:sldId id="416" r:id="rId120"/>
    <p:sldId id="417" r:id="rId121"/>
    <p:sldId id="418" r:id="rId122"/>
    <p:sldId id="419" r:id="rId123"/>
    <p:sldId id="420" r:id="rId124"/>
    <p:sldId id="421" r:id="rId125"/>
    <p:sldId id="422" r:id="rId126"/>
    <p:sldId id="423" r:id="rId127"/>
    <p:sldId id="424" r:id="rId128"/>
    <p:sldId id="425" r:id="rId129"/>
    <p:sldId id="426" r:id="rId130"/>
    <p:sldId id="428" r:id="rId131"/>
    <p:sldId id="429" r:id="rId132"/>
    <p:sldId id="430" r:id="rId133"/>
    <p:sldId id="431" r:id="rId134"/>
    <p:sldId id="433" r:id="rId135"/>
    <p:sldId id="434" r:id="rId136"/>
    <p:sldId id="435" r:id="rId137"/>
    <p:sldId id="436" r:id="rId138"/>
    <p:sldId id="437" r:id="rId139"/>
    <p:sldId id="439" r:id="rId140"/>
    <p:sldId id="440" r:id="rId141"/>
    <p:sldId id="441" r:id="rId142"/>
    <p:sldId id="278" r:id="rId143"/>
    <p:sldId id="308" r:id="rId144"/>
    <p:sldId id="309" r:id="rId145"/>
    <p:sldId id="310" r:id="rId146"/>
    <p:sldId id="438" r:id="rId147"/>
    <p:sldId id="427" r:id="rId148"/>
  </p:sldIdLst>
  <p:sldSz cx="12192000" cy="6858000"/>
  <p:notesSz cx="6858000" cy="9144000"/>
  <p:defaultTextStyle>
    <a:defPPr rtl="0">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Yaza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1" autoAdjust="0"/>
    <p:restoredTop sz="95165" autoAdjust="0"/>
  </p:normalViewPr>
  <p:slideViewPr>
    <p:cSldViewPr snapToGrid="0">
      <p:cViewPr varScale="1">
        <p:scale>
          <a:sx n="80" d="100"/>
          <a:sy n="80" d="100"/>
        </p:scale>
        <p:origin x="787" y="67"/>
      </p:cViewPr>
      <p:guideLst/>
    </p:cSldViewPr>
  </p:slideViewPr>
  <p:notesTextViewPr>
    <p:cViewPr>
      <p:scale>
        <a:sx n="1" d="1"/>
        <a:sy n="1" d="1"/>
      </p:scale>
      <p:origin x="0" y="0"/>
    </p:cViewPr>
  </p:notesTextViewPr>
  <p:notesViewPr>
    <p:cSldViewPr snapToGrid="0" showGuides="1">
      <p:cViewPr varScale="1">
        <p:scale>
          <a:sx n="93" d="100"/>
          <a:sy n="93" d="100"/>
        </p:scale>
        <p:origin x="370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rtlCol="0"/>
        <a:lstStyle>
          <a:defPPr>
            <a:defRPr lang="tr-TR"/>
          </a:defPPr>
        </a:lstStyle>
        <a:p>
          <a:pPr rtl="0"/>
          <a:endParaRPr lang="tr-TR"/>
        </a:p>
      </dgm:t>
    </dgm:pt>
    <dgm:pt modelId="{2EE95FC5-CD6B-4A50-9262-DC414E16C3EA}">
      <dgm:prSet custT="1"/>
      <dgm:spPr>
        <a:solidFill>
          <a:schemeClr val="bg1"/>
        </a:solidFill>
        <a:ln>
          <a:solidFill>
            <a:schemeClr val="bg2">
              <a:lumMod val="75000"/>
            </a:schemeClr>
          </a:solidFill>
        </a:ln>
      </dgm:spPr>
      <dgm:t>
        <a:bodyPr lIns="72000" rIns="72000" rtlCol="0"/>
        <a:lstStyle>
          <a:defPPr>
            <a:defRPr lang="tr-TR"/>
          </a:defPPr>
        </a:lstStyle>
        <a:p>
          <a:pPr rtl="0"/>
          <a:r>
            <a:rPr lang="tr-TR" sz="2100" b="1" noProof="0" dirty="0">
              <a:solidFill>
                <a:schemeClr val="accent1">
                  <a:lumMod val="75000"/>
                </a:schemeClr>
              </a:solidFill>
            </a:rPr>
            <a:t>Nesne Yönetimli Programlama</a:t>
          </a:r>
        </a:p>
        <a:p>
          <a:pPr rtl="0"/>
          <a:r>
            <a:rPr lang="tr-TR" sz="1800" noProof="0" dirty="0">
              <a:solidFill>
                <a:schemeClr val="bg2">
                  <a:lumMod val="50000"/>
                </a:schemeClr>
              </a:solidFill>
            </a:rPr>
            <a:t>Tanımlama, Sınıf, Nesne, Instantion, Encapsulation, Inharitance, Polymorphism, Design Pattern, Solid</a:t>
          </a:r>
        </a:p>
      </dgm:t>
    </dgm:pt>
    <dgm:pt modelId="{75374347-884B-4721-8CFF-DF080F5B1C79}" type="parTrans" cxnId="{B3F19EC2-A372-4EC3-BFE0-C62FFDFE3DF6}">
      <dgm:prSet/>
      <dgm:spPr/>
      <dgm:t>
        <a:bodyPr rtlCol="0"/>
        <a:lstStyle>
          <a:defPPr>
            <a:defRPr lang="tr-TR"/>
          </a:defPPr>
        </a:lstStyle>
        <a:p>
          <a:pPr rtl="0"/>
          <a:endParaRPr lang="tr-TR" noProof="0" dirty="0"/>
        </a:p>
      </dgm:t>
    </dgm:pt>
    <dgm:pt modelId="{C99EBBB1-E916-471C-83C9-ABE85B42AC26}" type="sibTrans" cxnId="{B3F19EC2-A372-4EC3-BFE0-C62FFDFE3DF6}">
      <dgm:prSet phldrT="1" phldr="0"/>
      <dgm:spPr/>
      <dgm:t>
        <a:bodyPr rtlCol="0"/>
        <a:lstStyle>
          <a:defPPr>
            <a:defRPr lang="tr-TR"/>
          </a:defPPr>
        </a:lstStyle>
        <a:p>
          <a:pPr rtl="0"/>
          <a:endParaRPr lang="tr-TR" noProof="0" dirty="0"/>
        </a:p>
      </dgm:t>
    </dgm:pt>
    <dgm:pt modelId="{F05611F0-8256-4954-B6CB-ED6B4F2DD397}">
      <dgm:prSet custT="1"/>
      <dgm:spPr>
        <a:solidFill>
          <a:schemeClr val="bg1"/>
        </a:solidFill>
        <a:ln>
          <a:solidFill>
            <a:schemeClr val="bg2">
              <a:lumMod val="75000"/>
            </a:schemeClr>
          </a:solidFill>
        </a:ln>
      </dgm:spPr>
      <dgm:t>
        <a:bodyPr lIns="72000" rIns="72000" rtlCol="0"/>
        <a:lstStyle>
          <a:defPPr>
            <a:defRPr lang="tr-TR"/>
          </a:defP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Frontend Development</a:t>
          </a:r>
        </a:p>
        <a:p>
          <a:pPr marL="0" lvl="0" algn="ctr" defTabSz="1022350" rtl="0">
            <a:lnSpc>
              <a:spcPct val="90000"/>
            </a:lnSpc>
            <a:spcBef>
              <a:spcPct val="0"/>
            </a:spcBef>
            <a:spcAft>
              <a:spcPct val="35000"/>
            </a:spcAft>
            <a:buNone/>
          </a:pPr>
          <a:r>
            <a:rPr lang="tr-TR" sz="1800" kern="1200" noProof="0" dirty="0">
              <a:solidFill>
                <a:schemeClr val="bg2">
                  <a:lumMod val="50000"/>
                </a:schemeClr>
              </a:solidFill>
            </a:rPr>
            <a:t>HTML, CSS, JS, BOOTSTRAP</a:t>
          </a:r>
        </a:p>
      </dgm:t>
    </dgm:pt>
    <dgm:pt modelId="{CD7328D6-9FAE-4506-9BDB-E06A571EC1D4}" type="parTrans" cxnId="{914FACD2-336A-4471-9E99-312B3F8EAB04}">
      <dgm:prSet/>
      <dgm:spPr/>
      <dgm:t>
        <a:bodyPr rtlCol="0"/>
        <a:lstStyle>
          <a:defPPr>
            <a:defRPr lang="tr-TR"/>
          </a:defPPr>
        </a:lstStyle>
        <a:p>
          <a:pPr rtl="0"/>
          <a:endParaRPr lang="tr-TR" noProof="0" dirty="0"/>
        </a:p>
      </dgm:t>
    </dgm:pt>
    <dgm:pt modelId="{6BD5265A-8333-420D-BDB2-65F10B3EBD76}" type="sibTrans" cxnId="{914FACD2-336A-4471-9E99-312B3F8EAB04}">
      <dgm:prSet phldrT="2" phldr="0"/>
      <dgm:spPr/>
      <dgm:t>
        <a:bodyPr rtlCol="0"/>
        <a:lstStyle>
          <a:defPPr>
            <a:defRPr lang="tr-TR"/>
          </a:defPPr>
        </a:lstStyle>
        <a:p>
          <a:pPr rtl="0"/>
          <a:endParaRPr lang="tr-TR" noProof="0" dirty="0"/>
        </a:p>
      </dgm:t>
    </dgm:pt>
    <dgm:pt modelId="{22625139-F93A-4F3F-A7AA-4923A01AEDF3}">
      <dgm:prSet custT="1"/>
      <dgm:spPr>
        <a:solidFill>
          <a:schemeClr val="bg1"/>
        </a:solidFill>
        <a:ln>
          <a:solidFill>
            <a:schemeClr val="bg2">
              <a:lumMod val="75000"/>
            </a:schemeClr>
          </a:solidFill>
        </a:ln>
      </dgm:spPr>
      <dgm:t>
        <a:bodyPr lIns="72000" rIns="72000" rtlCol="0"/>
        <a:lstStyle>
          <a:defPPr>
            <a:defRPr lang="tr-TR"/>
          </a:defP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Asp.Net Core MVC</a:t>
          </a:r>
        </a:p>
      </dgm:t>
    </dgm:pt>
    <dgm:pt modelId="{F549A0EB-6BE9-4749-8336-B02A279AE302}" type="parTrans" cxnId="{FC7721F0-429B-4CE7-BE98-C2F3C41FE9C7}">
      <dgm:prSet/>
      <dgm:spPr/>
      <dgm:t>
        <a:bodyPr rtlCol="0"/>
        <a:lstStyle>
          <a:defPPr>
            <a:defRPr lang="tr-TR"/>
          </a:defPPr>
        </a:lstStyle>
        <a:p>
          <a:pPr rtl="0"/>
          <a:endParaRPr lang="tr-TR" noProof="0" dirty="0"/>
        </a:p>
      </dgm:t>
    </dgm:pt>
    <dgm:pt modelId="{A8E2FA08-4DD4-4654-A85D-9A99162D6201}" type="sibTrans" cxnId="{FC7721F0-429B-4CE7-BE98-C2F3C41FE9C7}">
      <dgm:prSet phldrT="3" phldr="0"/>
      <dgm:spPr/>
      <dgm:t>
        <a:bodyPr rtlCol="0"/>
        <a:lstStyle>
          <a:defPPr>
            <a:defRPr lang="tr-TR"/>
          </a:defPPr>
        </a:lstStyle>
        <a:p>
          <a:pPr rtl="0"/>
          <a:endParaRPr lang="tr-TR" noProof="0" dirty="0"/>
        </a:p>
      </dgm:t>
    </dgm:pt>
    <dgm:pt modelId="{C2F8C7F7-44C4-414A-BCCD-56E91DD0A777}">
      <dgm:prSet custT="1"/>
      <dgm:spPr>
        <a:solidFill>
          <a:schemeClr val="bg1"/>
        </a:solidFill>
        <a:ln>
          <a:solidFill>
            <a:schemeClr val="bg2">
              <a:lumMod val="75000"/>
            </a:schemeClr>
          </a:solidFill>
        </a:ln>
      </dgm:spPr>
      <dgm:t>
        <a:bodyPr lIns="72000" rIns="72000" rtlCol="0"/>
        <a:lstStyle>
          <a:defPPr>
            <a:defRPr lang="tr-TR"/>
          </a:defP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Entity Core Freamwork</a:t>
          </a:r>
        </a:p>
      </dgm:t>
    </dgm:pt>
    <dgm:pt modelId="{E6C6DF88-9436-40D7-BA84-18FE896A6151}" type="parTrans" cxnId="{14D43B81-F92D-4CD8-9D1E-78CBF092C750}">
      <dgm:prSet/>
      <dgm:spPr/>
      <dgm:t>
        <a:bodyPr rtlCol="0"/>
        <a:lstStyle>
          <a:defPPr>
            <a:defRPr lang="tr-TR"/>
          </a:defPPr>
        </a:lstStyle>
        <a:p>
          <a:pPr rtl="0"/>
          <a:endParaRPr lang="tr-TR" noProof="0" dirty="0"/>
        </a:p>
      </dgm:t>
    </dgm:pt>
    <dgm:pt modelId="{4E39967D-43EF-4F15-814A-2F491D900D43}" type="sibTrans" cxnId="{14D43B81-F92D-4CD8-9D1E-78CBF092C750}">
      <dgm:prSet phldrT="5" phldr="0"/>
      <dgm:spPr/>
      <dgm:t>
        <a:bodyPr rtlCol="0"/>
        <a:lstStyle>
          <a:defPPr>
            <a:defRPr lang="tr-TR"/>
          </a:defPPr>
        </a:lstStyle>
        <a:p>
          <a:pPr rtl="0"/>
          <a:endParaRPr lang="tr-TR" noProof="0" dirty="0"/>
        </a:p>
      </dgm:t>
    </dgm:pt>
    <dgm:pt modelId="{05CD1573-4CF0-4F86-AF45-DAD4C898EFBB}">
      <dgm:prSet custT="1"/>
      <dgm:spPr>
        <a:solidFill>
          <a:schemeClr val="bg1"/>
        </a:solidFill>
        <a:ln>
          <a:solidFill>
            <a:schemeClr val="bg2">
              <a:lumMod val="75000"/>
            </a:schemeClr>
          </a:solidFill>
        </a:ln>
      </dgm:spPr>
      <dgm:t>
        <a:bodyPr lIns="72000" rIns="72000" rtlCol="0"/>
        <a:lstStyle>
          <a:defPPr>
            <a:defRPr lang="tr-TR"/>
          </a:defPPr>
        </a:lstStyle>
        <a:p>
          <a:pPr rtl="0">
            <a:buNone/>
          </a:pPr>
          <a:r>
            <a:rPr lang="tr-TR" sz="1800" b="1" noProof="0" dirty="0">
              <a:solidFill>
                <a:schemeClr val="accent1">
                  <a:lumMod val="75000"/>
                </a:schemeClr>
              </a:solidFill>
              <a:latin typeface="Garamond" panose="02020404030301010803"/>
              <a:ea typeface="+mn-ea"/>
              <a:cs typeface="+mn-cs"/>
            </a:rPr>
            <a:t>MSSQL SERVER</a:t>
          </a:r>
          <a:endParaRPr lang="tr-TR" sz="1800" noProof="0" dirty="0">
            <a:solidFill>
              <a:schemeClr val="bg2">
                <a:lumMod val="50000"/>
              </a:schemeClr>
            </a:solidFill>
          </a:endParaRPr>
        </a:p>
      </dgm:t>
    </dgm:pt>
    <dgm:pt modelId="{2C65057A-0251-4A72-9417-A33A0F0FA8FA}" type="parTrans" cxnId="{87D84979-B0AF-42C9-BAE5-17300C6CBFFE}">
      <dgm:prSet/>
      <dgm:spPr/>
      <dgm:t>
        <a:bodyPr/>
        <a:lstStyle/>
        <a:p>
          <a:endParaRPr lang="tr-TR"/>
        </a:p>
      </dgm:t>
    </dgm:pt>
    <dgm:pt modelId="{60841B9C-FB35-4CCC-92E1-7484F20F079D}" type="sibTrans" cxnId="{87D84979-B0AF-42C9-BAE5-17300C6CBFFE}">
      <dgm:prSet/>
      <dgm:spPr/>
      <dgm:t>
        <a:bodyPr/>
        <a:lstStyle/>
        <a:p>
          <a:endParaRPr lang="tr-TR"/>
        </a:p>
      </dgm:t>
    </dgm:pt>
    <dgm:pt modelId="{E7D22A07-F662-423A-91AE-2A357F7C05BD}">
      <dgm:prSet custT="1"/>
      <dgm:spPr>
        <a:solidFill>
          <a:schemeClr val="bg1"/>
        </a:solidFill>
        <a:ln>
          <a:solidFill>
            <a:schemeClr val="bg2">
              <a:lumMod val="75000"/>
            </a:schemeClr>
          </a:solidFill>
        </a:ln>
      </dgm:spPr>
      <dgm:t>
        <a:bodyPr lIns="72000" rIns="72000" rtlCol="0"/>
        <a:lstStyle>
          <a:defPPr>
            <a:defRPr lang="tr-TR"/>
          </a:defPPr>
        </a:lstStyle>
        <a:p>
          <a:pPr rtl="0"/>
          <a:r>
            <a:rPr lang="tr-TR" sz="1800" noProof="0" dirty="0">
              <a:solidFill>
                <a:schemeClr val="bg2">
                  <a:lumMod val="50000"/>
                </a:schemeClr>
              </a:solidFill>
            </a:rPr>
            <a:t>ALGORİTMALAR</a:t>
          </a:r>
        </a:p>
      </dgm:t>
    </dgm:pt>
    <dgm:pt modelId="{B3D308AE-2A31-442B-AD2C-C6DE88AE24EC}" type="parTrans" cxnId="{02362F22-A681-4AFE-BF6F-854E4197BEB1}">
      <dgm:prSet/>
      <dgm:spPr/>
      <dgm:t>
        <a:bodyPr/>
        <a:lstStyle/>
        <a:p>
          <a:endParaRPr lang="tr-TR"/>
        </a:p>
      </dgm:t>
    </dgm:pt>
    <dgm:pt modelId="{E3FC6BE0-C826-4469-B1E6-2603B344C44D}" type="sibTrans" cxnId="{02362F22-A681-4AFE-BF6F-854E4197BEB1}">
      <dgm:prSet/>
      <dgm:spPr/>
      <dgm:t>
        <a:bodyPr/>
        <a:lstStyle/>
        <a:p>
          <a:endParaRPr lang="tr-TR"/>
        </a:p>
      </dgm:t>
    </dgm:pt>
    <dgm:pt modelId="{40FE0EB9-B287-43F6-ABB4-527CB1B94B4A}" type="pres">
      <dgm:prSet presAssocID="{D0F07F19-1F50-4B42-A7A0-278DF9D25BB1}" presName="diagram" presStyleCnt="0">
        <dgm:presLayoutVars>
          <dgm:dir/>
          <dgm:resizeHandles val="exact"/>
        </dgm:presLayoutVars>
      </dgm:prSet>
      <dgm:spPr/>
    </dgm:pt>
    <dgm:pt modelId="{C03A51B0-AA68-4098-9B3D-9D93C55666B5}" type="pres">
      <dgm:prSet presAssocID="{E7D22A07-F662-423A-91AE-2A357F7C05BD}" presName="node" presStyleLbl="node1" presStyleIdx="0" presStyleCnt="6">
        <dgm:presLayoutVars>
          <dgm:bulletEnabled val="1"/>
        </dgm:presLayoutVars>
      </dgm:prSet>
      <dgm:spPr/>
    </dgm:pt>
    <dgm:pt modelId="{561DB878-27C5-4161-BC1F-43A11B0A2C96}" type="pres">
      <dgm:prSet presAssocID="{E3FC6BE0-C826-4469-B1E6-2603B344C44D}" presName="sibTrans" presStyleCnt="0"/>
      <dgm:spPr/>
    </dgm:pt>
    <dgm:pt modelId="{8B70BCB8-2CA8-4281-8C3E-9646AA407DE2}" type="pres">
      <dgm:prSet presAssocID="{2EE95FC5-CD6B-4A50-9262-DC414E16C3EA}" presName="node" presStyleLbl="node1" presStyleIdx="1" presStyleCnt="6"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E3E864D7-B27E-444F-8F1B-69BDB00468D2}" type="pres">
      <dgm:prSet presAssocID="{05CD1573-4CF0-4F86-AF45-DAD4C898EFBB}" presName="node" presStyleLbl="node1" presStyleIdx="2" presStyleCnt="6" custScaleX="115064" custLinFactNeighborX="976">
        <dgm:presLayoutVars>
          <dgm:bulletEnabled val="1"/>
        </dgm:presLayoutVars>
      </dgm:prSet>
      <dgm:spPr/>
    </dgm:pt>
    <dgm:pt modelId="{98E89222-8484-48FD-9EDD-56BBD064CDF0}" type="pres">
      <dgm:prSet presAssocID="{60841B9C-FB35-4CCC-92E1-7484F20F079D}" presName="sibTrans" presStyleCnt="0"/>
      <dgm:spPr/>
    </dgm:pt>
    <dgm:pt modelId="{B86E23A3-742D-4587-88CF-2D56A8442149}" type="pres">
      <dgm:prSet presAssocID="{F05611F0-8256-4954-B6CB-ED6B4F2DD397}" presName="node" presStyleLbl="node1" presStyleIdx="3" presStyleCnt="6"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4" presStyleCnt="6" custScaleX="115064" custLinFactNeighborX="976">
        <dgm:presLayoutVars>
          <dgm:bulletEnabled val="1"/>
        </dgm:presLayoutVars>
      </dgm:prSet>
      <dgm:spPr/>
    </dgm:pt>
    <dgm:pt modelId="{A8EBA167-82EB-4D7C-98F7-2AB66BCE8A90}" type="pres">
      <dgm:prSet presAssocID="{A8E2FA08-4DD4-4654-A85D-9A99162D6201}" presName="sibTrans" presStyleCnt="0"/>
      <dgm:spPr/>
    </dgm:pt>
    <dgm:pt modelId="{435C0E89-FD70-4DD9-A771-832DBFC9ACBC}" type="pres">
      <dgm:prSet presAssocID="{C2F8C7F7-44C4-414A-BCCD-56E91DD0A777}" presName="node" presStyleLbl="node1" presStyleIdx="5" presStyleCnt="6" custScaleX="115064" custLinFactNeighborX="976">
        <dgm:presLayoutVars>
          <dgm:bulletEnabled val="1"/>
        </dgm:presLayoutVars>
      </dgm:prSet>
      <dgm:spPr/>
    </dgm:pt>
  </dgm:ptLst>
  <dgm:cxnLst>
    <dgm:cxn modelId="{02362F22-A681-4AFE-BF6F-854E4197BEB1}" srcId="{D0F07F19-1F50-4B42-A7A0-278DF9D25BB1}" destId="{E7D22A07-F662-423A-91AE-2A357F7C05BD}" srcOrd="0" destOrd="0" parTransId="{B3D308AE-2A31-442B-AD2C-C6DE88AE24EC}" sibTransId="{E3FC6BE0-C826-4469-B1E6-2603B344C44D}"/>
    <dgm:cxn modelId="{6DFA5E28-2A82-44DA-909C-E1DB8AB7ACF3}" type="presOf" srcId="{05CD1573-4CF0-4F86-AF45-DAD4C898EFBB}" destId="{E3E864D7-B27E-444F-8F1B-69BDB00468D2}" srcOrd="0" destOrd="0" presId="urn:microsoft.com/office/officeart/2005/8/layout/defaul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AD953275-68FD-42D8-AE10-870BB62DD18E}" type="presOf" srcId="{E7D22A07-F662-423A-91AE-2A357F7C05BD}" destId="{C03A51B0-AA68-4098-9B3D-9D93C55666B5}" srcOrd="0" destOrd="0" presId="urn:microsoft.com/office/officeart/2005/8/layout/default"/>
    <dgm:cxn modelId="{87D84979-B0AF-42C9-BAE5-17300C6CBFFE}" srcId="{D0F07F19-1F50-4B42-A7A0-278DF9D25BB1}" destId="{05CD1573-4CF0-4F86-AF45-DAD4C898EFBB}" srcOrd="2" destOrd="0" parTransId="{2C65057A-0251-4A72-9417-A33A0F0FA8FA}" sibTransId="{60841B9C-FB35-4CCC-92E1-7484F20F079D}"/>
    <dgm:cxn modelId="{14D43B81-F92D-4CD8-9D1E-78CBF092C750}" srcId="{D0F07F19-1F50-4B42-A7A0-278DF9D25BB1}" destId="{C2F8C7F7-44C4-414A-BCCD-56E91DD0A777}" srcOrd="5" destOrd="0" parTransId="{E6C6DF88-9436-40D7-BA84-18FE896A6151}" sibTransId="{4E39967D-43EF-4F15-814A-2F491D900D43}"/>
    <dgm:cxn modelId="{B3F19EC2-A372-4EC3-BFE0-C62FFDFE3DF6}" srcId="{D0F07F19-1F50-4B42-A7A0-278DF9D25BB1}" destId="{2EE95FC5-CD6B-4A50-9262-DC414E16C3EA}" srcOrd="1" destOrd="0" parTransId="{75374347-884B-4721-8CFF-DF080F5B1C79}" sibTransId="{C99EBBB1-E916-471C-83C9-ABE85B42AC26}"/>
    <dgm:cxn modelId="{914FACD2-336A-4471-9E99-312B3F8EAB04}" srcId="{D0F07F19-1F50-4B42-A7A0-278DF9D25BB1}" destId="{F05611F0-8256-4954-B6CB-ED6B4F2DD397}" srcOrd="3" destOrd="0" parTransId="{CD7328D6-9FAE-4506-9BDB-E06A571EC1D4}" sibTransId="{6BD5265A-8333-420D-BDB2-65F10B3EBD76}"/>
    <dgm:cxn modelId="{6F765DD9-BF93-49A8-A6EA-AB13464D24B0}" type="presOf" srcId="{C2F8C7F7-44C4-414A-BCCD-56E91DD0A777}" destId="{435C0E89-FD70-4DD9-A771-832DBFC9ACBC}" srcOrd="0" destOrd="0" presId="urn:microsoft.com/office/officeart/2005/8/layout/default"/>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FC7721F0-429B-4CE7-BE98-C2F3C41FE9C7}" srcId="{D0F07F19-1F50-4B42-A7A0-278DF9D25BB1}" destId="{22625139-F93A-4F3F-A7AA-4923A01AEDF3}" srcOrd="4" destOrd="0" parTransId="{F549A0EB-6BE9-4749-8336-B02A279AE302}" sibTransId="{A8E2FA08-4DD4-4654-A85D-9A99162D6201}"/>
    <dgm:cxn modelId="{4411FC91-9A36-4485-A15C-BD3EE0ADA703}" type="presParOf" srcId="{40FE0EB9-B287-43F6-ABB4-527CB1B94B4A}" destId="{C03A51B0-AA68-4098-9B3D-9D93C55666B5}" srcOrd="0" destOrd="0" presId="urn:microsoft.com/office/officeart/2005/8/layout/default"/>
    <dgm:cxn modelId="{40FA1886-173C-447D-9066-3F92DAACADE8}" type="presParOf" srcId="{40FE0EB9-B287-43F6-ABB4-527CB1B94B4A}" destId="{561DB878-27C5-4161-BC1F-43A11B0A2C96}" srcOrd="1" destOrd="0" presId="urn:microsoft.com/office/officeart/2005/8/layout/default"/>
    <dgm:cxn modelId="{D17F6962-6CF2-4448-8F2E-27A7CB5CAB16}" type="presParOf" srcId="{40FE0EB9-B287-43F6-ABB4-527CB1B94B4A}" destId="{8B70BCB8-2CA8-4281-8C3E-9646AA407DE2}" srcOrd="2" destOrd="0" presId="urn:microsoft.com/office/officeart/2005/8/layout/default"/>
    <dgm:cxn modelId="{6873F57A-5B91-48FC-9B1A-61BEA27CBE90}" type="presParOf" srcId="{40FE0EB9-B287-43F6-ABB4-527CB1B94B4A}" destId="{E02BC8AD-DDC2-43A7-BB43-F6F8D8BD6340}" srcOrd="3" destOrd="0" presId="urn:microsoft.com/office/officeart/2005/8/layout/default"/>
    <dgm:cxn modelId="{87CB4C40-161E-4C6B-AB2F-346AAA6E78AB}" type="presParOf" srcId="{40FE0EB9-B287-43F6-ABB4-527CB1B94B4A}" destId="{E3E864D7-B27E-444F-8F1B-69BDB00468D2}" srcOrd="4" destOrd="0" presId="urn:microsoft.com/office/officeart/2005/8/layout/default"/>
    <dgm:cxn modelId="{C5220A09-1EEF-46EB-8CEF-10E606F1F148}" type="presParOf" srcId="{40FE0EB9-B287-43F6-ABB4-527CB1B94B4A}" destId="{98E89222-8484-48FD-9EDD-56BBD064CDF0}" srcOrd="5" destOrd="0" presId="urn:microsoft.com/office/officeart/2005/8/layout/default"/>
    <dgm:cxn modelId="{FC4588CA-0BEE-4DE6-9726-93F413184C3C}" type="presParOf" srcId="{40FE0EB9-B287-43F6-ABB4-527CB1B94B4A}" destId="{B86E23A3-742D-4587-88CF-2D56A8442149}" srcOrd="6" destOrd="0" presId="urn:microsoft.com/office/officeart/2005/8/layout/default"/>
    <dgm:cxn modelId="{4178A0A8-8F80-4691-AE60-A912EF83DE0A}" type="presParOf" srcId="{40FE0EB9-B287-43F6-ABB4-527CB1B94B4A}" destId="{87C885F5-93E2-4D86-AAEA-8BD12E68F9BB}" srcOrd="7" destOrd="0" presId="urn:microsoft.com/office/officeart/2005/8/layout/default"/>
    <dgm:cxn modelId="{48A25CA2-D3C2-4FFF-9454-ED9B5A503F99}" type="presParOf" srcId="{40FE0EB9-B287-43F6-ABB4-527CB1B94B4A}" destId="{D64973A5-4E87-44F1-B369-B0D5E0C2A462}" srcOrd="8" destOrd="0" presId="urn:microsoft.com/office/officeart/2005/8/layout/default"/>
    <dgm:cxn modelId="{CC1DEFB1-6415-405C-B19F-8F58824BC103}" type="presParOf" srcId="{40FE0EB9-B287-43F6-ABB4-527CB1B94B4A}" destId="{A8EBA167-82EB-4D7C-98F7-2AB66BCE8A90}" srcOrd="9" destOrd="0" presId="urn:microsoft.com/office/officeart/2005/8/layout/default"/>
    <dgm:cxn modelId="{CBB0F55F-5C58-443F-989A-EC667A9C4731}" type="presParOf" srcId="{40FE0EB9-B287-43F6-ABB4-527CB1B94B4A}" destId="{435C0E89-FD70-4DD9-A771-832DBFC9ACBC}"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A51B0-AA68-4098-9B3D-9D93C55666B5}">
      <dsp:nvSpPr>
        <dsp:cNvPr id="0" name=""/>
        <dsp:cNvSpPr/>
      </dsp:nvSpPr>
      <dsp:spPr>
        <a:xfrm>
          <a:off x="655844" y="656"/>
          <a:ext cx="2714835"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800100" rtl="0">
            <a:lnSpc>
              <a:spcPct val="90000"/>
            </a:lnSpc>
            <a:spcBef>
              <a:spcPct val="0"/>
            </a:spcBef>
            <a:spcAft>
              <a:spcPct val="35000"/>
            </a:spcAft>
            <a:buNone/>
          </a:pPr>
          <a:r>
            <a:rPr lang="tr-TR" sz="1800" kern="1200" noProof="0" dirty="0">
              <a:solidFill>
                <a:schemeClr val="bg2">
                  <a:lumMod val="50000"/>
                </a:schemeClr>
              </a:solidFill>
            </a:rPr>
            <a:t>ALGORİTMALAR</a:t>
          </a:r>
        </a:p>
      </dsp:txBody>
      <dsp:txXfrm>
        <a:off x="655844" y="656"/>
        <a:ext cx="2714835" cy="1628901"/>
      </dsp:txXfrm>
    </dsp:sp>
    <dsp:sp modelId="{8B70BCB8-2CA8-4281-8C3E-9646AA407DE2}">
      <dsp:nvSpPr>
        <dsp:cNvPr id="0" name=""/>
        <dsp:cNvSpPr/>
      </dsp:nvSpPr>
      <dsp:spPr>
        <a:xfrm>
          <a:off x="3668660"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rPr>
            <a:t>Nesne Yönetimli Programlama</a:t>
          </a:r>
        </a:p>
        <a:p>
          <a:pPr marL="0" lvl="0" indent="0" algn="ctr" defTabSz="933450" rtl="0">
            <a:lnSpc>
              <a:spcPct val="90000"/>
            </a:lnSpc>
            <a:spcBef>
              <a:spcPct val="0"/>
            </a:spcBef>
            <a:spcAft>
              <a:spcPct val="35000"/>
            </a:spcAft>
            <a:buNone/>
          </a:pPr>
          <a:r>
            <a:rPr lang="tr-TR" sz="1800" kern="1200" noProof="0" dirty="0">
              <a:solidFill>
                <a:schemeClr val="bg2">
                  <a:lumMod val="50000"/>
                </a:schemeClr>
              </a:solidFill>
            </a:rPr>
            <a:t>Tanımlama, Sınıf, Nesne, Instantion, Encapsulation, Inharitance, Polymorphism, Design Pattern, Solid</a:t>
          </a:r>
        </a:p>
      </dsp:txBody>
      <dsp:txXfrm>
        <a:off x="3668660" y="656"/>
        <a:ext cx="3123798" cy="1628901"/>
      </dsp:txXfrm>
    </dsp:sp>
    <dsp:sp modelId="{E3E864D7-B27E-444F-8F1B-69BDB00468D2}">
      <dsp:nvSpPr>
        <dsp:cNvPr id="0" name=""/>
        <dsp:cNvSpPr/>
      </dsp:nvSpPr>
      <dsp:spPr>
        <a:xfrm>
          <a:off x="7063942"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800100" rtl="0">
            <a:lnSpc>
              <a:spcPct val="90000"/>
            </a:lnSpc>
            <a:spcBef>
              <a:spcPct val="0"/>
            </a:spcBef>
            <a:spcAft>
              <a:spcPct val="35000"/>
            </a:spcAft>
            <a:buNone/>
          </a:pPr>
          <a:r>
            <a:rPr lang="tr-TR" sz="1800" b="1" kern="1200" noProof="0" dirty="0">
              <a:solidFill>
                <a:schemeClr val="accent1">
                  <a:lumMod val="75000"/>
                </a:schemeClr>
              </a:solidFill>
              <a:latin typeface="Garamond" panose="02020404030301010803"/>
              <a:ea typeface="+mn-ea"/>
              <a:cs typeface="+mn-cs"/>
            </a:rPr>
            <a:t>MSSQL SERVER</a:t>
          </a:r>
          <a:endParaRPr lang="tr-TR" sz="1800" kern="1200" noProof="0" dirty="0">
            <a:solidFill>
              <a:schemeClr val="bg2">
                <a:lumMod val="50000"/>
              </a:schemeClr>
            </a:solidFill>
          </a:endParaRPr>
        </a:p>
      </dsp:txBody>
      <dsp:txXfrm>
        <a:off x="7063942" y="656"/>
        <a:ext cx="3123798" cy="1628901"/>
      </dsp:txXfrm>
    </dsp:sp>
    <dsp:sp modelId="{B86E23A3-742D-4587-88CF-2D56A8442149}">
      <dsp:nvSpPr>
        <dsp:cNvPr id="0" name=""/>
        <dsp:cNvSpPr/>
      </dsp:nvSpPr>
      <dsp:spPr>
        <a:xfrm>
          <a:off x="477859"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Frontend Development</a:t>
          </a:r>
        </a:p>
        <a:p>
          <a:pPr marL="0" lvl="0" algn="ctr" defTabSz="1022350" rtl="0">
            <a:lnSpc>
              <a:spcPct val="90000"/>
            </a:lnSpc>
            <a:spcBef>
              <a:spcPct val="0"/>
            </a:spcBef>
            <a:spcAft>
              <a:spcPct val="35000"/>
            </a:spcAft>
            <a:buNone/>
          </a:pPr>
          <a:r>
            <a:rPr lang="tr-TR" sz="1800" kern="1200" noProof="0" dirty="0">
              <a:solidFill>
                <a:schemeClr val="bg2">
                  <a:lumMod val="50000"/>
                </a:schemeClr>
              </a:solidFill>
            </a:rPr>
            <a:t>HTML, CSS, JS, BOOTSTRAP</a:t>
          </a:r>
        </a:p>
      </dsp:txBody>
      <dsp:txXfrm>
        <a:off x="477859" y="1901041"/>
        <a:ext cx="3123798" cy="1628901"/>
      </dsp:txXfrm>
    </dsp:sp>
    <dsp:sp modelId="{D64973A5-4E87-44F1-B369-B0D5E0C2A462}">
      <dsp:nvSpPr>
        <dsp:cNvPr id="0" name=""/>
        <dsp:cNvSpPr/>
      </dsp:nvSpPr>
      <dsp:spPr>
        <a:xfrm>
          <a:off x="3873141"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Asp.Net Core MVC</a:t>
          </a:r>
        </a:p>
      </dsp:txBody>
      <dsp:txXfrm>
        <a:off x="3873141" y="1901041"/>
        <a:ext cx="3123798" cy="1628901"/>
      </dsp:txXfrm>
    </dsp:sp>
    <dsp:sp modelId="{435C0E89-FD70-4DD9-A771-832DBFC9ACBC}">
      <dsp:nvSpPr>
        <dsp:cNvPr id="0" name=""/>
        <dsp:cNvSpPr/>
      </dsp:nvSpPr>
      <dsp:spPr>
        <a:xfrm>
          <a:off x="7268423"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Entity Core Freamwork</a:t>
          </a:r>
        </a:p>
      </dsp:txBody>
      <dsp:txXfrm>
        <a:off x="7268423" y="1901041"/>
        <a:ext cx="3123798" cy="16289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a:p>
        </p:txBody>
      </p:sp>
      <p:sp>
        <p:nvSpPr>
          <p:cNvPr id="3" name="Tarih Yer Tutucusu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tr-TR" sz="1200"/>
            </a:lvl1pPr>
          </a:lstStyle>
          <a:p>
            <a:pPr rtl="0"/>
            <a:fld id="{C1DDCDEA-15C7-46BD-ACAF-0E40F298BB66}" type="datetime1">
              <a:rPr lang="tr-TR" smtClean="0"/>
              <a:t>29.10.2022</a:t>
            </a:fld>
            <a:endParaRPr lang="tr-TR"/>
          </a:p>
        </p:txBody>
      </p:sp>
      <p:sp>
        <p:nvSpPr>
          <p:cNvPr id="4" name="Alt Bilgi Yer Tutucusu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a:p>
        </p:txBody>
      </p:sp>
      <p:sp>
        <p:nvSpPr>
          <p:cNvPr id="5" name="Slayt Numarası Yer Tutucusu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5A8CD4AB-B9A2-4248-B31F-8EBC71546D8D}" type="slidenum">
              <a:rPr lang="tr-TR" smtClean="0"/>
              <a:t>‹#›</a:t>
            </a:fld>
            <a:endParaRPr lang="tr-TR"/>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tr-TR" sz="1200"/>
            </a:lvl1pPr>
          </a:lstStyle>
          <a:p>
            <a:fld id="{7DD59EDA-D5DA-4D3F-9092-8EE5CAF29E25}" type="datetime1">
              <a:rPr lang="tr-TR" smtClean="0"/>
              <a:pPr/>
              <a:t>29.10.2022</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tr-TR"/>
            </a:defPP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AABE9C73-6CDE-45E2-97F8-E3C5308FA232}" type="slidenum">
              <a:rPr lang="tr-TR" noProof="0" smtClean="0"/>
              <a:t>‹#›</a:t>
            </a:fld>
            <a:endParaRPr lang="tr-TR" noProof="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tr-TR" sz="1200" kern="1200">
        <a:solidFill>
          <a:schemeClr val="tx1"/>
        </a:solidFill>
        <a:latin typeface="+mn-lt"/>
        <a:ea typeface="+mn-ea"/>
        <a:cs typeface="+mn-cs"/>
      </a:defRPr>
    </a:lvl1pPr>
    <a:lvl2pPr marL="457200" algn="l" defTabSz="914400" rtl="0" eaLnBrk="1" latinLnBrk="0" hangingPunct="1">
      <a:defRPr lang="tr-TR" sz="1200" kern="1200">
        <a:solidFill>
          <a:schemeClr val="tx1"/>
        </a:solidFill>
        <a:latin typeface="+mn-lt"/>
        <a:ea typeface="+mn-ea"/>
        <a:cs typeface="+mn-cs"/>
      </a:defRPr>
    </a:lvl2pPr>
    <a:lvl3pPr marL="914400" algn="l" defTabSz="914400" rtl="0" eaLnBrk="1" latinLnBrk="0" hangingPunct="1">
      <a:defRPr lang="tr-TR" sz="1200" kern="1200">
        <a:solidFill>
          <a:schemeClr val="tx1"/>
        </a:solidFill>
        <a:latin typeface="+mn-lt"/>
        <a:ea typeface="+mn-ea"/>
        <a:cs typeface="+mn-cs"/>
      </a:defRPr>
    </a:lvl3pPr>
    <a:lvl4pPr marL="1371600" algn="l" defTabSz="914400" rtl="0" eaLnBrk="1" latinLnBrk="0" hangingPunct="1">
      <a:defRPr lang="tr-TR" sz="1200" kern="1200">
        <a:solidFill>
          <a:schemeClr val="tx1"/>
        </a:solidFill>
        <a:latin typeface="+mn-lt"/>
        <a:ea typeface="+mn-ea"/>
        <a:cs typeface="+mn-cs"/>
      </a:defRPr>
    </a:lvl4pPr>
    <a:lvl5pPr marL="1828800" algn="l" defTabSz="914400" rtl="0" eaLnBrk="1" latinLnBrk="0" hangingPunct="1">
      <a:defRPr lang="tr-TR" sz="1200" kern="1200">
        <a:solidFill>
          <a:schemeClr val="tx1"/>
        </a:solidFill>
        <a:latin typeface="+mn-lt"/>
        <a:ea typeface="+mn-ea"/>
        <a:cs typeface="+mn-cs"/>
      </a:defRPr>
    </a:lvl5pPr>
    <a:lvl6pPr marL="2286000" algn="l" defTabSz="914400" rtl="0" eaLnBrk="1" latinLnBrk="0" hangingPunct="1">
      <a:defRPr lang="tr-TR" sz="1200" kern="1200">
        <a:solidFill>
          <a:schemeClr val="tx1"/>
        </a:solidFill>
        <a:latin typeface="+mn-lt"/>
        <a:ea typeface="+mn-ea"/>
        <a:cs typeface="+mn-cs"/>
      </a:defRPr>
    </a:lvl6pPr>
    <a:lvl7pPr marL="2743200" algn="l" defTabSz="914400" rtl="0" eaLnBrk="1" latinLnBrk="0" hangingPunct="1">
      <a:defRPr lang="tr-TR" sz="1200" kern="1200">
        <a:solidFill>
          <a:schemeClr val="tx1"/>
        </a:solidFill>
        <a:latin typeface="+mn-lt"/>
        <a:ea typeface="+mn-ea"/>
        <a:cs typeface="+mn-cs"/>
      </a:defRPr>
    </a:lvl7pPr>
    <a:lvl8pPr marL="3200400" algn="l" defTabSz="914400" rtl="0" eaLnBrk="1" latinLnBrk="0" hangingPunct="1">
      <a:defRPr lang="tr-TR" sz="1200" kern="1200">
        <a:solidFill>
          <a:schemeClr val="tx1"/>
        </a:solidFill>
        <a:latin typeface="+mn-lt"/>
        <a:ea typeface="+mn-ea"/>
        <a:cs typeface="+mn-cs"/>
      </a:defRPr>
    </a:lvl8pPr>
    <a:lvl9pPr marL="3657600" algn="l" defTabSz="914400" rtl="0" eaLnBrk="1" latinLnBrk="0" hangingPunct="1">
      <a:defRPr lang="tr-T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a:t>
            </a:fld>
            <a:endParaRPr lang="tr-TR"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a:t>
            </a:fld>
            <a:endParaRPr lang="tr-TR" dirty="0"/>
          </a:p>
        </p:txBody>
      </p:sp>
    </p:spTree>
    <p:extLst>
      <p:ext uri="{BB962C8B-B14F-4D97-AF65-F5344CB8AC3E}">
        <p14:creationId xmlns:p14="http://schemas.microsoft.com/office/powerpoint/2010/main" val="29285496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123</a:t>
            </a:fld>
            <a:endParaRPr lang="tr-TR" dirty="0"/>
          </a:p>
        </p:txBody>
      </p:sp>
    </p:spTree>
    <p:extLst>
      <p:ext uri="{BB962C8B-B14F-4D97-AF65-F5344CB8AC3E}">
        <p14:creationId xmlns:p14="http://schemas.microsoft.com/office/powerpoint/2010/main" val="22070904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124</a:t>
            </a:fld>
            <a:endParaRPr lang="tr-TR" dirty="0"/>
          </a:p>
        </p:txBody>
      </p:sp>
    </p:spTree>
    <p:extLst>
      <p:ext uri="{BB962C8B-B14F-4D97-AF65-F5344CB8AC3E}">
        <p14:creationId xmlns:p14="http://schemas.microsoft.com/office/powerpoint/2010/main" val="5325356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125</a:t>
            </a:fld>
            <a:endParaRPr lang="tr-TR" dirty="0"/>
          </a:p>
        </p:txBody>
      </p:sp>
    </p:spTree>
    <p:extLst>
      <p:ext uri="{BB962C8B-B14F-4D97-AF65-F5344CB8AC3E}">
        <p14:creationId xmlns:p14="http://schemas.microsoft.com/office/powerpoint/2010/main" val="11860288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126</a:t>
            </a:fld>
            <a:endParaRPr lang="tr-TR" dirty="0"/>
          </a:p>
        </p:txBody>
      </p:sp>
    </p:spTree>
    <p:extLst>
      <p:ext uri="{BB962C8B-B14F-4D97-AF65-F5344CB8AC3E}">
        <p14:creationId xmlns:p14="http://schemas.microsoft.com/office/powerpoint/2010/main" val="36672798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127</a:t>
            </a:fld>
            <a:endParaRPr lang="tr-TR" dirty="0"/>
          </a:p>
        </p:txBody>
      </p:sp>
    </p:spTree>
    <p:extLst>
      <p:ext uri="{BB962C8B-B14F-4D97-AF65-F5344CB8AC3E}">
        <p14:creationId xmlns:p14="http://schemas.microsoft.com/office/powerpoint/2010/main" val="37483828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128</a:t>
            </a:fld>
            <a:endParaRPr lang="tr-TR" dirty="0"/>
          </a:p>
        </p:txBody>
      </p:sp>
    </p:spTree>
    <p:extLst>
      <p:ext uri="{BB962C8B-B14F-4D97-AF65-F5344CB8AC3E}">
        <p14:creationId xmlns:p14="http://schemas.microsoft.com/office/powerpoint/2010/main" val="10916048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129</a:t>
            </a:fld>
            <a:endParaRPr lang="tr-TR" dirty="0"/>
          </a:p>
        </p:txBody>
      </p:sp>
    </p:spTree>
    <p:extLst>
      <p:ext uri="{BB962C8B-B14F-4D97-AF65-F5344CB8AC3E}">
        <p14:creationId xmlns:p14="http://schemas.microsoft.com/office/powerpoint/2010/main" val="39328214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130</a:t>
            </a:fld>
            <a:endParaRPr lang="tr-TR" dirty="0"/>
          </a:p>
        </p:txBody>
      </p:sp>
    </p:spTree>
    <p:extLst>
      <p:ext uri="{BB962C8B-B14F-4D97-AF65-F5344CB8AC3E}">
        <p14:creationId xmlns:p14="http://schemas.microsoft.com/office/powerpoint/2010/main" val="146390971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131</a:t>
            </a:fld>
            <a:endParaRPr lang="tr-TR" dirty="0"/>
          </a:p>
        </p:txBody>
      </p:sp>
    </p:spTree>
    <p:extLst>
      <p:ext uri="{BB962C8B-B14F-4D97-AF65-F5344CB8AC3E}">
        <p14:creationId xmlns:p14="http://schemas.microsoft.com/office/powerpoint/2010/main" val="34547087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132</a:t>
            </a:fld>
            <a:endParaRPr lang="tr-TR" dirty="0"/>
          </a:p>
        </p:txBody>
      </p:sp>
    </p:spTree>
    <p:extLst>
      <p:ext uri="{BB962C8B-B14F-4D97-AF65-F5344CB8AC3E}">
        <p14:creationId xmlns:p14="http://schemas.microsoft.com/office/powerpoint/2010/main" val="3804838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20</a:t>
            </a:fld>
            <a:endParaRPr lang="tr-TR" dirty="0"/>
          </a:p>
        </p:txBody>
      </p:sp>
    </p:spTree>
    <p:extLst>
      <p:ext uri="{BB962C8B-B14F-4D97-AF65-F5344CB8AC3E}">
        <p14:creationId xmlns:p14="http://schemas.microsoft.com/office/powerpoint/2010/main" val="11672966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133</a:t>
            </a:fld>
            <a:endParaRPr lang="tr-TR" dirty="0"/>
          </a:p>
        </p:txBody>
      </p:sp>
    </p:spTree>
    <p:extLst>
      <p:ext uri="{BB962C8B-B14F-4D97-AF65-F5344CB8AC3E}">
        <p14:creationId xmlns:p14="http://schemas.microsoft.com/office/powerpoint/2010/main" val="34071398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134</a:t>
            </a:fld>
            <a:endParaRPr lang="tr-TR" dirty="0"/>
          </a:p>
        </p:txBody>
      </p:sp>
    </p:spTree>
    <p:extLst>
      <p:ext uri="{BB962C8B-B14F-4D97-AF65-F5344CB8AC3E}">
        <p14:creationId xmlns:p14="http://schemas.microsoft.com/office/powerpoint/2010/main" val="14653993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135</a:t>
            </a:fld>
            <a:endParaRPr lang="tr-TR" dirty="0"/>
          </a:p>
        </p:txBody>
      </p:sp>
    </p:spTree>
    <p:extLst>
      <p:ext uri="{BB962C8B-B14F-4D97-AF65-F5344CB8AC3E}">
        <p14:creationId xmlns:p14="http://schemas.microsoft.com/office/powerpoint/2010/main" val="32948407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136</a:t>
            </a:fld>
            <a:endParaRPr lang="tr-TR" dirty="0"/>
          </a:p>
        </p:txBody>
      </p:sp>
    </p:spTree>
    <p:extLst>
      <p:ext uri="{BB962C8B-B14F-4D97-AF65-F5344CB8AC3E}">
        <p14:creationId xmlns:p14="http://schemas.microsoft.com/office/powerpoint/2010/main" val="29477895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137</a:t>
            </a:fld>
            <a:endParaRPr lang="tr-TR" dirty="0"/>
          </a:p>
        </p:txBody>
      </p:sp>
    </p:spTree>
    <p:extLst>
      <p:ext uri="{BB962C8B-B14F-4D97-AF65-F5344CB8AC3E}">
        <p14:creationId xmlns:p14="http://schemas.microsoft.com/office/powerpoint/2010/main" val="23403230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138</a:t>
            </a:fld>
            <a:endParaRPr lang="tr-TR" dirty="0"/>
          </a:p>
        </p:txBody>
      </p:sp>
    </p:spTree>
    <p:extLst>
      <p:ext uri="{BB962C8B-B14F-4D97-AF65-F5344CB8AC3E}">
        <p14:creationId xmlns:p14="http://schemas.microsoft.com/office/powerpoint/2010/main" val="30162795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139</a:t>
            </a:fld>
            <a:endParaRPr lang="tr-TR" dirty="0"/>
          </a:p>
        </p:txBody>
      </p:sp>
    </p:spTree>
    <p:extLst>
      <p:ext uri="{BB962C8B-B14F-4D97-AF65-F5344CB8AC3E}">
        <p14:creationId xmlns:p14="http://schemas.microsoft.com/office/powerpoint/2010/main" val="19277585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140</a:t>
            </a:fld>
            <a:endParaRPr lang="tr-TR" dirty="0"/>
          </a:p>
        </p:txBody>
      </p:sp>
    </p:spTree>
    <p:extLst>
      <p:ext uri="{BB962C8B-B14F-4D97-AF65-F5344CB8AC3E}">
        <p14:creationId xmlns:p14="http://schemas.microsoft.com/office/powerpoint/2010/main" val="3343415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141</a:t>
            </a:fld>
            <a:endParaRPr lang="tr-TR" dirty="0"/>
          </a:p>
        </p:txBody>
      </p:sp>
    </p:spTree>
    <p:extLst>
      <p:ext uri="{BB962C8B-B14F-4D97-AF65-F5344CB8AC3E}">
        <p14:creationId xmlns:p14="http://schemas.microsoft.com/office/powerpoint/2010/main" val="10325973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142</a:t>
            </a:fld>
            <a:endParaRPr lang="tr-TR" dirty="0"/>
          </a:p>
        </p:txBody>
      </p:sp>
    </p:spTree>
    <p:extLst>
      <p:ext uri="{BB962C8B-B14F-4D97-AF65-F5344CB8AC3E}">
        <p14:creationId xmlns:p14="http://schemas.microsoft.com/office/powerpoint/2010/main" val="2217232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21</a:t>
            </a:fld>
            <a:endParaRPr lang="tr-TR" dirty="0"/>
          </a:p>
        </p:txBody>
      </p:sp>
    </p:spTree>
    <p:extLst>
      <p:ext uri="{BB962C8B-B14F-4D97-AF65-F5344CB8AC3E}">
        <p14:creationId xmlns:p14="http://schemas.microsoft.com/office/powerpoint/2010/main" val="4242927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AABE9C73-6CDE-45E2-97F8-E3C5308FA232}" type="slidenum">
              <a:rPr lang="tr-TR" noProof="0" smtClean="0"/>
              <a:t>143</a:t>
            </a:fld>
            <a:endParaRPr lang="tr-TR" noProof="0"/>
          </a:p>
        </p:txBody>
      </p:sp>
    </p:spTree>
    <p:extLst>
      <p:ext uri="{BB962C8B-B14F-4D97-AF65-F5344CB8AC3E}">
        <p14:creationId xmlns:p14="http://schemas.microsoft.com/office/powerpoint/2010/main" val="393251597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144</a:t>
            </a:fld>
            <a:endParaRPr lang="tr-TR" dirty="0"/>
          </a:p>
        </p:txBody>
      </p:sp>
    </p:spTree>
    <p:extLst>
      <p:ext uri="{BB962C8B-B14F-4D97-AF65-F5344CB8AC3E}">
        <p14:creationId xmlns:p14="http://schemas.microsoft.com/office/powerpoint/2010/main" val="317063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22</a:t>
            </a:fld>
            <a:endParaRPr lang="tr-TR" dirty="0"/>
          </a:p>
        </p:txBody>
      </p:sp>
    </p:spTree>
    <p:extLst>
      <p:ext uri="{BB962C8B-B14F-4D97-AF65-F5344CB8AC3E}">
        <p14:creationId xmlns:p14="http://schemas.microsoft.com/office/powerpoint/2010/main" val="297555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23</a:t>
            </a:fld>
            <a:endParaRPr lang="tr-TR" dirty="0"/>
          </a:p>
        </p:txBody>
      </p:sp>
    </p:spTree>
    <p:extLst>
      <p:ext uri="{BB962C8B-B14F-4D97-AF65-F5344CB8AC3E}">
        <p14:creationId xmlns:p14="http://schemas.microsoft.com/office/powerpoint/2010/main" val="117992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24</a:t>
            </a:fld>
            <a:endParaRPr lang="tr-TR" dirty="0"/>
          </a:p>
        </p:txBody>
      </p:sp>
    </p:spTree>
    <p:extLst>
      <p:ext uri="{BB962C8B-B14F-4D97-AF65-F5344CB8AC3E}">
        <p14:creationId xmlns:p14="http://schemas.microsoft.com/office/powerpoint/2010/main" val="3217649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25</a:t>
            </a:fld>
            <a:endParaRPr lang="tr-TR" dirty="0"/>
          </a:p>
        </p:txBody>
      </p:sp>
    </p:spTree>
    <p:extLst>
      <p:ext uri="{BB962C8B-B14F-4D97-AF65-F5344CB8AC3E}">
        <p14:creationId xmlns:p14="http://schemas.microsoft.com/office/powerpoint/2010/main" val="1542864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26</a:t>
            </a:fld>
            <a:endParaRPr lang="tr-TR" dirty="0"/>
          </a:p>
        </p:txBody>
      </p:sp>
    </p:spTree>
    <p:extLst>
      <p:ext uri="{BB962C8B-B14F-4D97-AF65-F5344CB8AC3E}">
        <p14:creationId xmlns:p14="http://schemas.microsoft.com/office/powerpoint/2010/main" val="2752604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27</a:t>
            </a:fld>
            <a:endParaRPr lang="tr-TR" dirty="0"/>
          </a:p>
        </p:txBody>
      </p:sp>
    </p:spTree>
    <p:extLst>
      <p:ext uri="{BB962C8B-B14F-4D97-AF65-F5344CB8AC3E}">
        <p14:creationId xmlns:p14="http://schemas.microsoft.com/office/powerpoint/2010/main" val="7531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28</a:t>
            </a:fld>
            <a:endParaRPr lang="tr-TR" dirty="0"/>
          </a:p>
        </p:txBody>
      </p:sp>
    </p:spTree>
    <p:extLst>
      <p:ext uri="{BB962C8B-B14F-4D97-AF65-F5344CB8AC3E}">
        <p14:creationId xmlns:p14="http://schemas.microsoft.com/office/powerpoint/2010/main" val="425527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a:t>
            </a:fld>
            <a:endParaRPr lang="tr-TR" dirty="0"/>
          </a:p>
        </p:txBody>
      </p:sp>
    </p:spTree>
    <p:extLst>
      <p:ext uri="{BB962C8B-B14F-4D97-AF65-F5344CB8AC3E}">
        <p14:creationId xmlns:p14="http://schemas.microsoft.com/office/powerpoint/2010/main" val="3511812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30</a:t>
            </a:fld>
            <a:endParaRPr lang="tr-TR" dirty="0"/>
          </a:p>
        </p:txBody>
      </p:sp>
    </p:spTree>
    <p:extLst>
      <p:ext uri="{BB962C8B-B14F-4D97-AF65-F5344CB8AC3E}">
        <p14:creationId xmlns:p14="http://schemas.microsoft.com/office/powerpoint/2010/main" val="1713202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31</a:t>
            </a:fld>
            <a:endParaRPr lang="tr-TR" dirty="0"/>
          </a:p>
        </p:txBody>
      </p:sp>
    </p:spTree>
    <p:extLst>
      <p:ext uri="{BB962C8B-B14F-4D97-AF65-F5344CB8AC3E}">
        <p14:creationId xmlns:p14="http://schemas.microsoft.com/office/powerpoint/2010/main" val="3316593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32</a:t>
            </a:fld>
            <a:endParaRPr lang="tr-TR" dirty="0"/>
          </a:p>
        </p:txBody>
      </p:sp>
    </p:spTree>
    <p:extLst>
      <p:ext uri="{BB962C8B-B14F-4D97-AF65-F5344CB8AC3E}">
        <p14:creationId xmlns:p14="http://schemas.microsoft.com/office/powerpoint/2010/main" val="135644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33</a:t>
            </a:fld>
            <a:endParaRPr lang="tr-TR" dirty="0"/>
          </a:p>
        </p:txBody>
      </p:sp>
    </p:spTree>
    <p:extLst>
      <p:ext uri="{BB962C8B-B14F-4D97-AF65-F5344CB8AC3E}">
        <p14:creationId xmlns:p14="http://schemas.microsoft.com/office/powerpoint/2010/main" val="645897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34</a:t>
            </a:fld>
            <a:endParaRPr lang="tr-TR" dirty="0"/>
          </a:p>
        </p:txBody>
      </p:sp>
    </p:spTree>
    <p:extLst>
      <p:ext uri="{BB962C8B-B14F-4D97-AF65-F5344CB8AC3E}">
        <p14:creationId xmlns:p14="http://schemas.microsoft.com/office/powerpoint/2010/main" val="412573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35</a:t>
            </a:fld>
            <a:endParaRPr lang="tr-TR" dirty="0"/>
          </a:p>
        </p:txBody>
      </p:sp>
    </p:spTree>
    <p:extLst>
      <p:ext uri="{BB962C8B-B14F-4D97-AF65-F5344CB8AC3E}">
        <p14:creationId xmlns:p14="http://schemas.microsoft.com/office/powerpoint/2010/main" val="4245978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36</a:t>
            </a:fld>
            <a:endParaRPr lang="tr-TR" dirty="0"/>
          </a:p>
        </p:txBody>
      </p:sp>
    </p:spTree>
    <p:extLst>
      <p:ext uri="{BB962C8B-B14F-4D97-AF65-F5344CB8AC3E}">
        <p14:creationId xmlns:p14="http://schemas.microsoft.com/office/powerpoint/2010/main" val="3404116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37</a:t>
            </a:fld>
            <a:endParaRPr lang="tr-TR" dirty="0"/>
          </a:p>
        </p:txBody>
      </p:sp>
    </p:spTree>
    <p:extLst>
      <p:ext uri="{BB962C8B-B14F-4D97-AF65-F5344CB8AC3E}">
        <p14:creationId xmlns:p14="http://schemas.microsoft.com/office/powerpoint/2010/main" val="2578431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38</a:t>
            </a:fld>
            <a:endParaRPr lang="tr-TR" dirty="0"/>
          </a:p>
        </p:txBody>
      </p:sp>
    </p:spTree>
    <p:extLst>
      <p:ext uri="{BB962C8B-B14F-4D97-AF65-F5344CB8AC3E}">
        <p14:creationId xmlns:p14="http://schemas.microsoft.com/office/powerpoint/2010/main" val="35341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39</a:t>
            </a:fld>
            <a:endParaRPr lang="tr-TR" dirty="0"/>
          </a:p>
        </p:txBody>
      </p:sp>
    </p:spTree>
    <p:extLst>
      <p:ext uri="{BB962C8B-B14F-4D97-AF65-F5344CB8AC3E}">
        <p14:creationId xmlns:p14="http://schemas.microsoft.com/office/powerpoint/2010/main" val="202122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a:t>
            </a:fld>
            <a:endParaRPr lang="tr-TR" dirty="0"/>
          </a:p>
        </p:txBody>
      </p:sp>
    </p:spTree>
    <p:extLst>
      <p:ext uri="{BB962C8B-B14F-4D97-AF65-F5344CB8AC3E}">
        <p14:creationId xmlns:p14="http://schemas.microsoft.com/office/powerpoint/2010/main" val="385918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40</a:t>
            </a:fld>
            <a:endParaRPr lang="tr-TR" dirty="0"/>
          </a:p>
        </p:txBody>
      </p:sp>
    </p:spTree>
    <p:extLst>
      <p:ext uri="{BB962C8B-B14F-4D97-AF65-F5344CB8AC3E}">
        <p14:creationId xmlns:p14="http://schemas.microsoft.com/office/powerpoint/2010/main" val="2212676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41</a:t>
            </a:fld>
            <a:endParaRPr lang="tr-TR" dirty="0"/>
          </a:p>
        </p:txBody>
      </p:sp>
    </p:spTree>
    <p:extLst>
      <p:ext uri="{BB962C8B-B14F-4D97-AF65-F5344CB8AC3E}">
        <p14:creationId xmlns:p14="http://schemas.microsoft.com/office/powerpoint/2010/main" val="1176759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42</a:t>
            </a:fld>
            <a:endParaRPr lang="tr-TR" dirty="0"/>
          </a:p>
        </p:txBody>
      </p:sp>
    </p:spTree>
    <p:extLst>
      <p:ext uri="{BB962C8B-B14F-4D97-AF65-F5344CB8AC3E}">
        <p14:creationId xmlns:p14="http://schemas.microsoft.com/office/powerpoint/2010/main" val="331278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44</a:t>
            </a:fld>
            <a:endParaRPr lang="tr-TR" dirty="0"/>
          </a:p>
        </p:txBody>
      </p:sp>
    </p:spTree>
    <p:extLst>
      <p:ext uri="{BB962C8B-B14F-4D97-AF65-F5344CB8AC3E}">
        <p14:creationId xmlns:p14="http://schemas.microsoft.com/office/powerpoint/2010/main" val="1995401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45</a:t>
            </a:fld>
            <a:endParaRPr lang="tr-TR" dirty="0"/>
          </a:p>
        </p:txBody>
      </p:sp>
    </p:spTree>
    <p:extLst>
      <p:ext uri="{BB962C8B-B14F-4D97-AF65-F5344CB8AC3E}">
        <p14:creationId xmlns:p14="http://schemas.microsoft.com/office/powerpoint/2010/main" val="1752464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46</a:t>
            </a:fld>
            <a:endParaRPr lang="tr-TR" dirty="0"/>
          </a:p>
        </p:txBody>
      </p:sp>
    </p:spTree>
    <p:extLst>
      <p:ext uri="{BB962C8B-B14F-4D97-AF65-F5344CB8AC3E}">
        <p14:creationId xmlns:p14="http://schemas.microsoft.com/office/powerpoint/2010/main" val="1891098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47</a:t>
            </a:fld>
            <a:endParaRPr lang="tr-TR" dirty="0"/>
          </a:p>
        </p:txBody>
      </p:sp>
    </p:spTree>
    <p:extLst>
      <p:ext uri="{BB962C8B-B14F-4D97-AF65-F5344CB8AC3E}">
        <p14:creationId xmlns:p14="http://schemas.microsoft.com/office/powerpoint/2010/main" val="1312817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48</a:t>
            </a:fld>
            <a:endParaRPr lang="tr-TR" dirty="0"/>
          </a:p>
        </p:txBody>
      </p:sp>
    </p:spTree>
    <p:extLst>
      <p:ext uri="{BB962C8B-B14F-4D97-AF65-F5344CB8AC3E}">
        <p14:creationId xmlns:p14="http://schemas.microsoft.com/office/powerpoint/2010/main" val="1401796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49</a:t>
            </a:fld>
            <a:endParaRPr lang="tr-TR" dirty="0"/>
          </a:p>
        </p:txBody>
      </p:sp>
    </p:spTree>
    <p:extLst>
      <p:ext uri="{BB962C8B-B14F-4D97-AF65-F5344CB8AC3E}">
        <p14:creationId xmlns:p14="http://schemas.microsoft.com/office/powerpoint/2010/main" val="3768953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50</a:t>
            </a:fld>
            <a:endParaRPr lang="tr-TR" dirty="0"/>
          </a:p>
        </p:txBody>
      </p:sp>
    </p:spTree>
    <p:extLst>
      <p:ext uri="{BB962C8B-B14F-4D97-AF65-F5344CB8AC3E}">
        <p14:creationId xmlns:p14="http://schemas.microsoft.com/office/powerpoint/2010/main" val="42627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a:t>
            </a:fld>
            <a:endParaRPr lang="tr-TR" dirty="0"/>
          </a:p>
        </p:txBody>
      </p:sp>
    </p:spTree>
    <p:extLst>
      <p:ext uri="{BB962C8B-B14F-4D97-AF65-F5344CB8AC3E}">
        <p14:creationId xmlns:p14="http://schemas.microsoft.com/office/powerpoint/2010/main" val="1492805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51</a:t>
            </a:fld>
            <a:endParaRPr lang="tr-TR" dirty="0"/>
          </a:p>
        </p:txBody>
      </p:sp>
    </p:spTree>
    <p:extLst>
      <p:ext uri="{BB962C8B-B14F-4D97-AF65-F5344CB8AC3E}">
        <p14:creationId xmlns:p14="http://schemas.microsoft.com/office/powerpoint/2010/main" val="113944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52</a:t>
            </a:fld>
            <a:endParaRPr lang="tr-TR" dirty="0"/>
          </a:p>
        </p:txBody>
      </p:sp>
    </p:spTree>
    <p:extLst>
      <p:ext uri="{BB962C8B-B14F-4D97-AF65-F5344CB8AC3E}">
        <p14:creationId xmlns:p14="http://schemas.microsoft.com/office/powerpoint/2010/main" val="382303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53</a:t>
            </a:fld>
            <a:endParaRPr lang="tr-TR" dirty="0"/>
          </a:p>
        </p:txBody>
      </p:sp>
    </p:spTree>
    <p:extLst>
      <p:ext uri="{BB962C8B-B14F-4D97-AF65-F5344CB8AC3E}">
        <p14:creationId xmlns:p14="http://schemas.microsoft.com/office/powerpoint/2010/main" val="2406660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66</a:t>
            </a:fld>
            <a:endParaRPr lang="tr-TR" dirty="0"/>
          </a:p>
        </p:txBody>
      </p:sp>
    </p:spTree>
    <p:extLst>
      <p:ext uri="{BB962C8B-B14F-4D97-AF65-F5344CB8AC3E}">
        <p14:creationId xmlns:p14="http://schemas.microsoft.com/office/powerpoint/2010/main" val="37044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67</a:t>
            </a:fld>
            <a:endParaRPr lang="tr-TR" dirty="0"/>
          </a:p>
        </p:txBody>
      </p:sp>
    </p:spTree>
    <p:extLst>
      <p:ext uri="{BB962C8B-B14F-4D97-AF65-F5344CB8AC3E}">
        <p14:creationId xmlns:p14="http://schemas.microsoft.com/office/powerpoint/2010/main" val="3078433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68</a:t>
            </a:fld>
            <a:endParaRPr lang="tr-TR" dirty="0"/>
          </a:p>
        </p:txBody>
      </p:sp>
    </p:spTree>
    <p:extLst>
      <p:ext uri="{BB962C8B-B14F-4D97-AF65-F5344CB8AC3E}">
        <p14:creationId xmlns:p14="http://schemas.microsoft.com/office/powerpoint/2010/main" val="5480432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69</a:t>
            </a:fld>
            <a:endParaRPr lang="tr-TR" dirty="0"/>
          </a:p>
        </p:txBody>
      </p:sp>
    </p:spTree>
    <p:extLst>
      <p:ext uri="{BB962C8B-B14F-4D97-AF65-F5344CB8AC3E}">
        <p14:creationId xmlns:p14="http://schemas.microsoft.com/office/powerpoint/2010/main" val="3774601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70</a:t>
            </a:fld>
            <a:endParaRPr lang="tr-TR" dirty="0"/>
          </a:p>
        </p:txBody>
      </p:sp>
    </p:spTree>
    <p:extLst>
      <p:ext uri="{BB962C8B-B14F-4D97-AF65-F5344CB8AC3E}">
        <p14:creationId xmlns:p14="http://schemas.microsoft.com/office/powerpoint/2010/main" val="3740714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71</a:t>
            </a:fld>
            <a:endParaRPr lang="tr-TR" dirty="0"/>
          </a:p>
        </p:txBody>
      </p:sp>
    </p:spTree>
    <p:extLst>
      <p:ext uri="{BB962C8B-B14F-4D97-AF65-F5344CB8AC3E}">
        <p14:creationId xmlns:p14="http://schemas.microsoft.com/office/powerpoint/2010/main" val="1962888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72</a:t>
            </a:fld>
            <a:endParaRPr lang="tr-TR" dirty="0"/>
          </a:p>
        </p:txBody>
      </p:sp>
    </p:spTree>
    <p:extLst>
      <p:ext uri="{BB962C8B-B14F-4D97-AF65-F5344CB8AC3E}">
        <p14:creationId xmlns:p14="http://schemas.microsoft.com/office/powerpoint/2010/main" val="331765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a:t>
            </a:fld>
            <a:endParaRPr lang="tr-TR" dirty="0"/>
          </a:p>
        </p:txBody>
      </p:sp>
    </p:spTree>
    <p:extLst>
      <p:ext uri="{BB962C8B-B14F-4D97-AF65-F5344CB8AC3E}">
        <p14:creationId xmlns:p14="http://schemas.microsoft.com/office/powerpoint/2010/main" val="3901700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73</a:t>
            </a:fld>
            <a:endParaRPr lang="tr-TR" dirty="0"/>
          </a:p>
        </p:txBody>
      </p:sp>
    </p:spTree>
    <p:extLst>
      <p:ext uri="{BB962C8B-B14F-4D97-AF65-F5344CB8AC3E}">
        <p14:creationId xmlns:p14="http://schemas.microsoft.com/office/powerpoint/2010/main" val="27594764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74</a:t>
            </a:fld>
            <a:endParaRPr lang="tr-TR" dirty="0"/>
          </a:p>
        </p:txBody>
      </p:sp>
    </p:spTree>
    <p:extLst>
      <p:ext uri="{BB962C8B-B14F-4D97-AF65-F5344CB8AC3E}">
        <p14:creationId xmlns:p14="http://schemas.microsoft.com/office/powerpoint/2010/main" val="343645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75</a:t>
            </a:fld>
            <a:endParaRPr lang="tr-TR" dirty="0"/>
          </a:p>
        </p:txBody>
      </p:sp>
    </p:spTree>
    <p:extLst>
      <p:ext uri="{BB962C8B-B14F-4D97-AF65-F5344CB8AC3E}">
        <p14:creationId xmlns:p14="http://schemas.microsoft.com/office/powerpoint/2010/main" val="15225695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76</a:t>
            </a:fld>
            <a:endParaRPr lang="tr-TR" dirty="0"/>
          </a:p>
        </p:txBody>
      </p:sp>
    </p:spTree>
    <p:extLst>
      <p:ext uri="{BB962C8B-B14F-4D97-AF65-F5344CB8AC3E}">
        <p14:creationId xmlns:p14="http://schemas.microsoft.com/office/powerpoint/2010/main" val="2840830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77</a:t>
            </a:fld>
            <a:endParaRPr lang="tr-TR" dirty="0"/>
          </a:p>
        </p:txBody>
      </p:sp>
    </p:spTree>
    <p:extLst>
      <p:ext uri="{BB962C8B-B14F-4D97-AF65-F5344CB8AC3E}">
        <p14:creationId xmlns:p14="http://schemas.microsoft.com/office/powerpoint/2010/main" val="8500131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78</a:t>
            </a:fld>
            <a:endParaRPr lang="tr-TR" dirty="0"/>
          </a:p>
        </p:txBody>
      </p:sp>
    </p:spTree>
    <p:extLst>
      <p:ext uri="{BB962C8B-B14F-4D97-AF65-F5344CB8AC3E}">
        <p14:creationId xmlns:p14="http://schemas.microsoft.com/office/powerpoint/2010/main" val="500018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79</a:t>
            </a:fld>
            <a:endParaRPr lang="tr-TR" dirty="0"/>
          </a:p>
        </p:txBody>
      </p:sp>
    </p:spTree>
    <p:extLst>
      <p:ext uri="{BB962C8B-B14F-4D97-AF65-F5344CB8AC3E}">
        <p14:creationId xmlns:p14="http://schemas.microsoft.com/office/powerpoint/2010/main" val="4053230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80</a:t>
            </a:fld>
            <a:endParaRPr lang="tr-TR" dirty="0"/>
          </a:p>
        </p:txBody>
      </p:sp>
    </p:spTree>
    <p:extLst>
      <p:ext uri="{BB962C8B-B14F-4D97-AF65-F5344CB8AC3E}">
        <p14:creationId xmlns:p14="http://schemas.microsoft.com/office/powerpoint/2010/main" val="34159855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81</a:t>
            </a:fld>
            <a:endParaRPr lang="tr-TR" dirty="0"/>
          </a:p>
        </p:txBody>
      </p:sp>
    </p:spTree>
    <p:extLst>
      <p:ext uri="{BB962C8B-B14F-4D97-AF65-F5344CB8AC3E}">
        <p14:creationId xmlns:p14="http://schemas.microsoft.com/office/powerpoint/2010/main" val="3342072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82</a:t>
            </a:fld>
            <a:endParaRPr lang="tr-TR" dirty="0"/>
          </a:p>
        </p:txBody>
      </p:sp>
    </p:spTree>
    <p:extLst>
      <p:ext uri="{BB962C8B-B14F-4D97-AF65-F5344CB8AC3E}">
        <p14:creationId xmlns:p14="http://schemas.microsoft.com/office/powerpoint/2010/main" val="1792352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a:t>
            </a:fld>
            <a:endParaRPr lang="tr-TR" dirty="0"/>
          </a:p>
        </p:txBody>
      </p:sp>
    </p:spTree>
    <p:extLst>
      <p:ext uri="{BB962C8B-B14F-4D97-AF65-F5344CB8AC3E}">
        <p14:creationId xmlns:p14="http://schemas.microsoft.com/office/powerpoint/2010/main" val="31389048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83</a:t>
            </a:fld>
            <a:endParaRPr lang="tr-TR" dirty="0"/>
          </a:p>
        </p:txBody>
      </p:sp>
    </p:spTree>
    <p:extLst>
      <p:ext uri="{BB962C8B-B14F-4D97-AF65-F5344CB8AC3E}">
        <p14:creationId xmlns:p14="http://schemas.microsoft.com/office/powerpoint/2010/main" val="6169578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84</a:t>
            </a:fld>
            <a:endParaRPr lang="tr-TR" dirty="0"/>
          </a:p>
        </p:txBody>
      </p:sp>
    </p:spTree>
    <p:extLst>
      <p:ext uri="{BB962C8B-B14F-4D97-AF65-F5344CB8AC3E}">
        <p14:creationId xmlns:p14="http://schemas.microsoft.com/office/powerpoint/2010/main" val="13681381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85</a:t>
            </a:fld>
            <a:endParaRPr lang="tr-TR" dirty="0"/>
          </a:p>
        </p:txBody>
      </p:sp>
    </p:spTree>
    <p:extLst>
      <p:ext uri="{BB962C8B-B14F-4D97-AF65-F5344CB8AC3E}">
        <p14:creationId xmlns:p14="http://schemas.microsoft.com/office/powerpoint/2010/main" val="2771813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86</a:t>
            </a:fld>
            <a:endParaRPr lang="tr-TR" dirty="0"/>
          </a:p>
        </p:txBody>
      </p:sp>
    </p:spTree>
    <p:extLst>
      <p:ext uri="{BB962C8B-B14F-4D97-AF65-F5344CB8AC3E}">
        <p14:creationId xmlns:p14="http://schemas.microsoft.com/office/powerpoint/2010/main" val="38077369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87</a:t>
            </a:fld>
            <a:endParaRPr lang="tr-TR" dirty="0"/>
          </a:p>
        </p:txBody>
      </p:sp>
    </p:spTree>
    <p:extLst>
      <p:ext uri="{BB962C8B-B14F-4D97-AF65-F5344CB8AC3E}">
        <p14:creationId xmlns:p14="http://schemas.microsoft.com/office/powerpoint/2010/main" val="2198649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88</a:t>
            </a:fld>
            <a:endParaRPr lang="tr-TR" dirty="0"/>
          </a:p>
        </p:txBody>
      </p:sp>
    </p:spTree>
    <p:extLst>
      <p:ext uri="{BB962C8B-B14F-4D97-AF65-F5344CB8AC3E}">
        <p14:creationId xmlns:p14="http://schemas.microsoft.com/office/powerpoint/2010/main" val="18973875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89</a:t>
            </a:fld>
            <a:endParaRPr lang="tr-TR" dirty="0"/>
          </a:p>
        </p:txBody>
      </p:sp>
    </p:spTree>
    <p:extLst>
      <p:ext uri="{BB962C8B-B14F-4D97-AF65-F5344CB8AC3E}">
        <p14:creationId xmlns:p14="http://schemas.microsoft.com/office/powerpoint/2010/main" val="3542880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90</a:t>
            </a:fld>
            <a:endParaRPr lang="tr-TR" dirty="0"/>
          </a:p>
        </p:txBody>
      </p:sp>
    </p:spTree>
    <p:extLst>
      <p:ext uri="{BB962C8B-B14F-4D97-AF65-F5344CB8AC3E}">
        <p14:creationId xmlns:p14="http://schemas.microsoft.com/office/powerpoint/2010/main" val="18303748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91</a:t>
            </a:fld>
            <a:endParaRPr lang="tr-TR" dirty="0"/>
          </a:p>
        </p:txBody>
      </p:sp>
    </p:spTree>
    <p:extLst>
      <p:ext uri="{BB962C8B-B14F-4D97-AF65-F5344CB8AC3E}">
        <p14:creationId xmlns:p14="http://schemas.microsoft.com/office/powerpoint/2010/main" val="2039261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92</a:t>
            </a:fld>
            <a:endParaRPr lang="tr-TR" dirty="0"/>
          </a:p>
        </p:txBody>
      </p:sp>
    </p:spTree>
    <p:extLst>
      <p:ext uri="{BB962C8B-B14F-4D97-AF65-F5344CB8AC3E}">
        <p14:creationId xmlns:p14="http://schemas.microsoft.com/office/powerpoint/2010/main" val="794260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a:t>
            </a:fld>
            <a:endParaRPr lang="tr-TR" dirty="0"/>
          </a:p>
        </p:txBody>
      </p:sp>
    </p:spTree>
    <p:extLst>
      <p:ext uri="{BB962C8B-B14F-4D97-AF65-F5344CB8AC3E}">
        <p14:creationId xmlns:p14="http://schemas.microsoft.com/office/powerpoint/2010/main" val="7743084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93</a:t>
            </a:fld>
            <a:endParaRPr lang="tr-TR" dirty="0"/>
          </a:p>
        </p:txBody>
      </p:sp>
    </p:spTree>
    <p:extLst>
      <p:ext uri="{BB962C8B-B14F-4D97-AF65-F5344CB8AC3E}">
        <p14:creationId xmlns:p14="http://schemas.microsoft.com/office/powerpoint/2010/main" val="41676172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94</a:t>
            </a:fld>
            <a:endParaRPr lang="tr-TR" dirty="0"/>
          </a:p>
        </p:txBody>
      </p:sp>
    </p:spTree>
    <p:extLst>
      <p:ext uri="{BB962C8B-B14F-4D97-AF65-F5344CB8AC3E}">
        <p14:creationId xmlns:p14="http://schemas.microsoft.com/office/powerpoint/2010/main" val="4572763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95</a:t>
            </a:fld>
            <a:endParaRPr lang="tr-TR" dirty="0"/>
          </a:p>
        </p:txBody>
      </p:sp>
    </p:spTree>
    <p:extLst>
      <p:ext uri="{BB962C8B-B14F-4D97-AF65-F5344CB8AC3E}">
        <p14:creationId xmlns:p14="http://schemas.microsoft.com/office/powerpoint/2010/main" val="15158820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96</a:t>
            </a:fld>
            <a:endParaRPr lang="tr-TR" dirty="0"/>
          </a:p>
        </p:txBody>
      </p:sp>
    </p:spTree>
    <p:extLst>
      <p:ext uri="{BB962C8B-B14F-4D97-AF65-F5344CB8AC3E}">
        <p14:creationId xmlns:p14="http://schemas.microsoft.com/office/powerpoint/2010/main" val="37863264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97</a:t>
            </a:fld>
            <a:endParaRPr lang="tr-TR" dirty="0"/>
          </a:p>
        </p:txBody>
      </p:sp>
    </p:spTree>
    <p:extLst>
      <p:ext uri="{BB962C8B-B14F-4D97-AF65-F5344CB8AC3E}">
        <p14:creationId xmlns:p14="http://schemas.microsoft.com/office/powerpoint/2010/main" val="24018393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98</a:t>
            </a:fld>
            <a:endParaRPr lang="tr-TR" dirty="0"/>
          </a:p>
        </p:txBody>
      </p:sp>
    </p:spTree>
    <p:extLst>
      <p:ext uri="{BB962C8B-B14F-4D97-AF65-F5344CB8AC3E}">
        <p14:creationId xmlns:p14="http://schemas.microsoft.com/office/powerpoint/2010/main" val="33832921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99</a:t>
            </a:fld>
            <a:endParaRPr lang="tr-TR" dirty="0"/>
          </a:p>
        </p:txBody>
      </p:sp>
    </p:spTree>
    <p:extLst>
      <p:ext uri="{BB962C8B-B14F-4D97-AF65-F5344CB8AC3E}">
        <p14:creationId xmlns:p14="http://schemas.microsoft.com/office/powerpoint/2010/main" val="33440462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100</a:t>
            </a:fld>
            <a:endParaRPr lang="tr-TR" dirty="0"/>
          </a:p>
        </p:txBody>
      </p:sp>
    </p:spTree>
    <p:extLst>
      <p:ext uri="{BB962C8B-B14F-4D97-AF65-F5344CB8AC3E}">
        <p14:creationId xmlns:p14="http://schemas.microsoft.com/office/powerpoint/2010/main" val="2250362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101</a:t>
            </a:fld>
            <a:endParaRPr lang="tr-TR" dirty="0"/>
          </a:p>
        </p:txBody>
      </p:sp>
    </p:spTree>
    <p:extLst>
      <p:ext uri="{BB962C8B-B14F-4D97-AF65-F5344CB8AC3E}">
        <p14:creationId xmlns:p14="http://schemas.microsoft.com/office/powerpoint/2010/main" val="31704566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102</a:t>
            </a:fld>
            <a:endParaRPr lang="tr-TR" dirty="0"/>
          </a:p>
        </p:txBody>
      </p:sp>
    </p:spTree>
    <p:extLst>
      <p:ext uri="{BB962C8B-B14F-4D97-AF65-F5344CB8AC3E}">
        <p14:creationId xmlns:p14="http://schemas.microsoft.com/office/powerpoint/2010/main" val="2777365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a:t>
            </a:fld>
            <a:endParaRPr lang="tr-TR" dirty="0"/>
          </a:p>
        </p:txBody>
      </p:sp>
    </p:spTree>
    <p:extLst>
      <p:ext uri="{BB962C8B-B14F-4D97-AF65-F5344CB8AC3E}">
        <p14:creationId xmlns:p14="http://schemas.microsoft.com/office/powerpoint/2010/main" val="26836436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103</a:t>
            </a:fld>
            <a:endParaRPr lang="tr-TR" dirty="0"/>
          </a:p>
        </p:txBody>
      </p:sp>
    </p:spTree>
    <p:extLst>
      <p:ext uri="{BB962C8B-B14F-4D97-AF65-F5344CB8AC3E}">
        <p14:creationId xmlns:p14="http://schemas.microsoft.com/office/powerpoint/2010/main" val="32121735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104</a:t>
            </a:fld>
            <a:endParaRPr lang="tr-TR" dirty="0"/>
          </a:p>
        </p:txBody>
      </p:sp>
    </p:spTree>
    <p:extLst>
      <p:ext uri="{BB962C8B-B14F-4D97-AF65-F5344CB8AC3E}">
        <p14:creationId xmlns:p14="http://schemas.microsoft.com/office/powerpoint/2010/main" val="10441790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105</a:t>
            </a:fld>
            <a:endParaRPr lang="tr-TR" dirty="0"/>
          </a:p>
        </p:txBody>
      </p:sp>
    </p:spTree>
    <p:extLst>
      <p:ext uri="{BB962C8B-B14F-4D97-AF65-F5344CB8AC3E}">
        <p14:creationId xmlns:p14="http://schemas.microsoft.com/office/powerpoint/2010/main" val="9442515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106</a:t>
            </a:fld>
            <a:endParaRPr lang="tr-TR" dirty="0"/>
          </a:p>
        </p:txBody>
      </p:sp>
    </p:spTree>
    <p:extLst>
      <p:ext uri="{BB962C8B-B14F-4D97-AF65-F5344CB8AC3E}">
        <p14:creationId xmlns:p14="http://schemas.microsoft.com/office/powerpoint/2010/main" val="2166357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107</a:t>
            </a:fld>
            <a:endParaRPr lang="tr-TR" dirty="0"/>
          </a:p>
        </p:txBody>
      </p:sp>
    </p:spTree>
    <p:extLst>
      <p:ext uri="{BB962C8B-B14F-4D97-AF65-F5344CB8AC3E}">
        <p14:creationId xmlns:p14="http://schemas.microsoft.com/office/powerpoint/2010/main" val="6143256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108</a:t>
            </a:fld>
            <a:endParaRPr lang="tr-TR" dirty="0"/>
          </a:p>
        </p:txBody>
      </p:sp>
    </p:spTree>
    <p:extLst>
      <p:ext uri="{BB962C8B-B14F-4D97-AF65-F5344CB8AC3E}">
        <p14:creationId xmlns:p14="http://schemas.microsoft.com/office/powerpoint/2010/main" val="27238204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109</a:t>
            </a:fld>
            <a:endParaRPr lang="tr-TR" dirty="0"/>
          </a:p>
        </p:txBody>
      </p:sp>
    </p:spTree>
    <p:extLst>
      <p:ext uri="{BB962C8B-B14F-4D97-AF65-F5344CB8AC3E}">
        <p14:creationId xmlns:p14="http://schemas.microsoft.com/office/powerpoint/2010/main" val="5400074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110</a:t>
            </a:fld>
            <a:endParaRPr lang="tr-TR" dirty="0"/>
          </a:p>
        </p:txBody>
      </p:sp>
    </p:spTree>
    <p:extLst>
      <p:ext uri="{BB962C8B-B14F-4D97-AF65-F5344CB8AC3E}">
        <p14:creationId xmlns:p14="http://schemas.microsoft.com/office/powerpoint/2010/main" val="33522184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111</a:t>
            </a:fld>
            <a:endParaRPr lang="tr-TR" dirty="0"/>
          </a:p>
        </p:txBody>
      </p:sp>
    </p:spTree>
    <p:extLst>
      <p:ext uri="{BB962C8B-B14F-4D97-AF65-F5344CB8AC3E}">
        <p14:creationId xmlns:p14="http://schemas.microsoft.com/office/powerpoint/2010/main" val="8447930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112</a:t>
            </a:fld>
            <a:endParaRPr lang="tr-TR" dirty="0"/>
          </a:p>
        </p:txBody>
      </p:sp>
    </p:spTree>
    <p:extLst>
      <p:ext uri="{BB962C8B-B14F-4D97-AF65-F5344CB8AC3E}">
        <p14:creationId xmlns:p14="http://schemas.microsoft.com/office/powerpoint/2010/main" val="252497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a:t>
            </a:fld>
            <a:endParaRPr lang="tr-TR" dirty="0"/>
          </a:p>
        </p:txBody>
      </p:sp>
    </p:spTree>
    <p:extLst>
      <p:ext uri="{BB962C8B-B14F-4D97-AF65-F5344CB8AC3E}">
        <p14:creationId xmlns:p14="http://schemas.microsoft.com/office/powerpoint/2010/main" val="21572447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113</a:t>
            </a:fld>
            <a:endParaRPr lang="tr-TR" dirty="0"/>
          </a:p>
        </p:txBody>
      </p:sp>
    </p:spTree>
    <p:extLst>
      <p:ext uri="{BB962C8B-B14F-4D97-AF65-F5344CB8AC3E}">
        <p14:creationId xmlns:p14="http://schemas.microsoft.com/office/powerpoint/2010/main" val="3548868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114</a:t>
            </a:fld>
            <a:endParaRPr lang="tr-TR" dirty="0"/>
          </a:p>
        </p:txBody>
      </p:sp>
    </p:spTree>
    <p:extLst>
      <p:ext uri="{BB962C8B-B14F-4D97-AF65-F5344CB8AC3E}">
        <p14:creationId xmlns:p14="http://schemas.microsoft.com/office/powerpoint/2010/main" val="21452176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115</a:t>
            </a:fld>
            <a:endParaRPr lang="tr-TR" dirty="0"/>
          </a:p>
        </p:txBody>
      </p:sp>
    </p:spTree>
    <p:extLst>
      <p:ext uri="{BB962C8B-B14F-4D97-AF65-F5344CB8AC3E}">
        <p14:creationId xmlns:p14="http://schemas.microsoft.com/office/powerpoint/2010/main" val="1934388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116</a:t>
            </a:fld>
            <a:endParaRPr lang="tr-TR" dirty="0"/>
          </a:p>
        </p:txBody>
      </p:sp>
    </p:spTree>
    <p:extLst>
      <p:ext uri="{BB962C8B-B14F-4D97-AF65-F5344CB8AC3E}">
        <p14:creationId xmlns:p14="http://schemas.microsoft.com/office/powerpoint/2010/main" val="11034772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117</a:t>
            </a:fld>
            <a:endParaRPr lang="tr-TR" dirty="0"/>
          </a:p>
        </p:txBody>
      </p:sp>
    </p:spTree>
    <p:extLst>
      <p:ext uri="{BB962C8B-B14F-4D97-AF65-F5344CB8AC3E}">
        <p14:creationId xmlns:p14="http://schemas.microsoft.com/office/powerpoint/2010/main" val="21641306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118</a:t>
            </a:fld>
            <a:endParaRPr lang="tr-TR" dirty="0"/>
          </a:p>
        </p:txBody>
      </p:sp>
    </p:spTree>
    <p:extLst>
      <p:ext uri="{BB962C8B-B14F-4D97-AF65-F5344CB8AC3E}">
        <p14:creationId xmlns:p14="http://schemas.microsoft.com/office/powerpoint/2010/main" val="41539419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119</a:t>
            </a:fld>
            <a:endParaRPr lang="tr-TR" dirty="0"/>
          </a:p>
        </p:txBody>
      </p:sp>
    </p:spTree>
    <p:extLst>
      <p:ext uri="{BB962C8B-B14F-4D97-AF65-F5344CB8AC3E}">
        <p14:creationId xmlns:p14="http://schemas.microsoft.com/office/powerpoint/2010/main" val="24086970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120</a:t>
            </a:fld>
            <a:endParaRPr lang="tr-TR" dirty="0"/>
          </a:p>
        </p:txBody>
      </p:sp>
    </p:spTree>
    <p:extLst>
      <p:ext uri="{BB962C8B-B14F-4D97-AF65-F5344CB8AC3E}">
        <p14:creationId xmlns:p14="http://schemas.microsoft.com/office/powerpoint/2010/main" val="11619045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121</a:t>
            </a:fld>
            <a:endParaRPr lang="tr-TR" dirty="0"/>
          </a:p>
        </p:txBody>
      </p:sp>
    </p:spTree>
    <p:extLst>
      <p:ext uri="{BB962C8B-B14F-4D97-AF65-F5344CB8AC3E}">
        <p14:creationId xmlns:p14="http://schemas.microsoft.com/office/powerpoint/2010/main" val="35563872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122</a:t>
            </a:fld>
            <a:endParaRPr lang="tr-TR" dirty="0"/>
          </a:p>
        </p:txBody>
      </p:sp>
    </p:spTree>
    <p:extLst>
      <p:ext uri="{BB962C8B-B14F-4D97-AF65-F5344CB8AC3E}">
        <p14:creationId xmlns:p14="http://schemas.microsoft.com/office/powerpoint/2010/main" val="3703426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useBgFill="1">
        <p:nvSpPr>
          <p:cNvPr id="10" name="Dikdörtgen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Dikdörtgen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Dikdörtgen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Düz Bağlayıcı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Düz Bağlayıcı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Başlık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tr-TR" sz="6800" b="0" kern="1200" cap="all" spc="-100" baseline="0" dirty="0">
                <a:solidFill>
                  <a:schemeClr val="tx1">
                    <a:lumMod val="85000"/>
                    <a:lumOff val="15000"/>
                  </a:schemeClr>
                </a:solidFill>
                <a:effectLst/>
                <a:latin typeface="+mj-lt"/>
                <a:ea typeface="+mn-ea"/>
                <a:cs typeface="+mn-cs"/>
              </a:defRPr>
            </a:lvl1pPr>
          </a:lstStyle>
          <a:p>
            <a:pPr rtl="0"/>
            <a:r>
              <a:rPr lang="tr-TR"/>
              <a:t>Asıl başlık stilini düzenlemek için tıklayın</a:t>
            </a:r>
            <a:endParaRPr lang="tr-TR" dirty="0"/>
          </a:p>
        </p:txBody>
      </p:sp>
      <p:sp>
        <p:nvSpPr>
          <p:cNvPr id="3" name="Alt Başlık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lang="tr-TR" sz="1800" spc="80" baseline="0">
                <a:solidFill>
                  <a:schemeClr val="tx1">
                    <a:lumMod val="95000"/>
                    <a:lumOff val="5000"/>
                  </a:schemeClr>
                </a:solidFill>
              </a:defRPr>
            </a:lvl1pPr>
            <a:lvl2pPr marL="457200" indent="0" algn="ctr">
              <a:buNone/>
              <a:defRPr lang="tr-TR" sz="1600"/>
            </a:lvl2pPr>
            <a:lvl3pPr marL="914400" indent="0" algn="ctr">
              <a:buNone/>
              <a:defRPr lang="tr-TR" sz="16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endParaRPr lang="tr-TR" dirty="0"/>
          </a:p>
        </p:txBody>
      </p:sp>
      <p:sp>
        <p:nvSpPr>
          <p:cNvPr id="20" name="Tarih Yer Tutucusu 19"/>
          <p:cNvSpPr>
            <a:spLocks noGrp="1"/>
          </p:cNvSpPr>
          <p:nvPr>
            <p:ph type="dt" sz="half" idx="10"/>
          </p:nvPr>
        </p:nvSpPr>
        <p:spPr>
          <a:xfrm>
            <a:off x="5318760" y="1341256"/>
            <a:ext cx="1554480" cy="485546"/>
          </a:xfrm>
        </p:spPr>
        <p:txBody>
          <a:bodyPr rtlCol="0"/>
          <a:lstStyle>
            <a:lvl1pPr algn="ctr">
              <a:defRPr lang="tr-TR" sz="1300" spc="0" baseline="0">
                <a:solidFill>
                  <a:srgbClr val="FFFFFF"/>
                </a:solidFill>
                <a:latin typeface="+mn-lt"/>
              </a:defRPr>
            </a:lvl1pPr>
          </a:lstStyle>
          <a:p>
            <a:pPr rtl="0"/>
            <a:fld id="{DD84720A-C79D-48C1-89FE-063BB6873ED2}" type="datetime1">
              <a:rPr lang="tr-TR" smtClean="0"/>
              <a:t>29.10.2022</a:t>
            </a:fld>
            <a:endParaRPr lang="tr-TR" dirty="0"/>
          </a:p>
        </p:txBody>
      </p:sp>
      <p:sp>
        <p:nvSpPr>
          <p:cNvPr id="21" name="Alt Bilgi Yer Tutucusu 20"/>
          <p:cNvSpPr>
            <a:spLocks noGrp="1"/>
          </p:cNvSpPr>
          <p:nvPr>
            <p:ph type="ftr" sz="quarter" idx="11"/>
          </p:nvPr>
        </p:nvSpPr>
        <p:spPr>
          <a:xfrm>
            <a:off x="1629100" y="5177408"/>
            <a:ext cx="5730295" cy="228600"/>
          </a:xfrm>
        </p:spPr>
        <p:txBody>
          <a:bodyPr rtlCol="0"/>
          <a:lstStyle>
            <a:lvl1pPr algn="l">
              <a:defRPr lang="tr-TR">
                <a:solidFill>
                  <a:schemeClr val="tx1">
                    <a:lumMod val="85000"/>
                    <a:lumOff val="15000"/>
                  </a:schemeClr>
                </a:solidFill>
              </a:defRPr>
            </a:lvl1pPr>
          </a:lstStyle>
          <a:p>
            <a:pPr rtl="0"/>
            <a:endParaRPr lang="tr-TR" dirty="0"/>
          </a:p>
        </p:txBody>
      </p:sp>
      <p:sp>
        <p:nvSpPr>
          <p:cNvPr id="22" name="Slayt Numarası Yer Tutucusu 21"/>
          <p:cNvSpPr>
            <a:spLocks noGrp="1"/>
          </p:cNvSpPr>
          <p:nvPr>
            <p:ph type="sldNum" sz="quarter" idx="12"/>
          </p:nvPr>
        </p:nvSpPr>
        <p:spPr>
          <a:xfrm>
            <a:off x="8606920" y="5177408"/>
            <a:ext cx="1955980" cy="22860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Resim Yazılı İçerik">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8458200" y="607392"/>
            <a:ext cx="3161963" cy="1645920"/>
          </a:xfrm>
        </p:spPr>
        <p:txBody>
          <a:bodyPr rtlCol="0" anchor="b">
            <a:noAutofit/>
          </a:bodyPr>
          <a:lstStyle>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pPr rtl="0"/>
            <a:r>
              <a:rPr lang="tr-TR"/>
              <a:t>Asıl başlık stilini düzenlemek için tıklayın</a:t>
            </a:r>
            <a:endParaRPr lang="tr-TR" dirty="0"/>
          </a:p>
        </p:txBody>
      </p:sp>
      <p:sp>
        <p:nvSpPr>
          <p:cNvPr id="3" name="İçerik Yer Tutucusu 2"/>
          <p:cNvSpPr>
            <a:spLocks noGrp="1"/>
          </p:cNvSpPr>
          <p:nvPr>
            <p:ph idx="1"/>
          </p:nvPr>
        </p:nvSpPr>
        <p:spPr>
          <a:xfrm>
            <a:off x="685800" y="609600"/>
            <a:ext cx="6858000" cy="5334000"/>
          </a:xfrm>
        </p:spPr>
        <p:txBody>
          <a:bodyPr rtlCol="0"/>
          <a:lstStyle>
            <a:lvl1pPr>
              <a:defRPr lang="tr-TR" sz="19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Metin Yer Tutucusu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tr-TR" sz="1800">
                <a:solidFill>
                  <a:schemeClr val="bg1">
                    <a:lumMod val="95000"/>
                  </a:schemeClr>
                </a:solidFill>
              </a:defRPr>
            </a:lvl1pPr>
            <a:lvl2pPr marL="457200" indent="0">
              <a:buNone/>
              <a:defRPr lang="tr-TR" sz="1200"/>
            </a:lvl2pPr>
            <a:lvl3pPr marL="914400" indent="0">
              <a:buNone/>
              <a:defRPr lang="tr-TR" sz="1000"/>
            </a:lvl3pPr>
            <a:lvl4pPr marL="1371600" indent="0">
              <a:buNone/>
              <a:defRPr lang="tr-TR" sz="900"/>
            </a:lvl4pPr>
            <a:lvl5pPr marL="1828800" indent="0">
              <a:buNone/>
              <a:defRPr lang="tr-TR" sz="900"/>
            </a:lvl5pPr>
            <a:lvl6pPr marL="2286000" indent="0">
              <a:buNone/>
              <a:defRPr lang="tr-TR" sz="900"/>
            </a:lvl6pPr>
            <a:lvl7pPr marL="2743200" indent="0">
              <a:buNone/>
              <a:defRPr lang="tr-TR" sz="900"/>
            </a:lvl7pPr>
            <a:lvl8pPr marL="3200400" indent="0">
              <a:buNone/>
              <a:defRPr lang="tr-TR" sz="900"/>
            </a:lvl8pPr>
            <a:lvl9pPr marL="3657600" indent="0">
              <a:buNone/>
              <a:defRPr lang="tr-TR" sz="900"/>
            </a:lvl9pPr>
          </a:lstStyle>
          <a:p>
            <a:pPr lvl="0" rtl="0"/>
            <a:r>
              <a:rPr lang="tr-TR"/>
              <a:t>Asıl metin stillerini düzenlemek için tıklayın</a:t>
            </a:r>
          </a:p>
        </p:txBody>
      </p:sp>
      <p:sp>
        <p:nvSpPr>
          <p:cNvPr id="8" name="Tarih Yer Tutucusu 7"/>
          <p:cNvSpPr>
            <a:spLocks noGrp="1"/>
          </p:cNvSpPr>
          <p:nvPr>
            <p:ph type="dt" sz="half" idx="10"/>
          </p:nvPr>
        </p:nvSpPr>
        <p:spPr>
          <a:xfrm>
            <a:off x="5588000" y="6035040"/>
            <a:ext cx="1955800" cy="365760"/>
          </a:xfrm>
        </p:spPr>
        <p:txBody>
          <a:bodyPr rtlCol="0"/>
          <a:lstStyle>
            <a:lvl1pPr>
              <a:defRPr lang="tr-TR">
                <a:solidFill>
                  <a:schemeClr val="tx1">
                    <a:lumMod val="85000"/>
                    <a:lumOff val="15000"/>
                  </a:schemeClr>
                </a:solidFill>
              </a:defRPr>
            </a:lvl1pPr>
          </a:lstStyle>
          <a:p>
            <a:pPr rtl="0"/>
            <a:fld id="{8B4F99C0-4D0B-4C3D-A111-E1BD366D11DE}" type="datetime1">
              <a:rPr lang="tr-TR" smtClean="0"/>
              <a:t>29.10.2022</a:t>
            </a:fld>
            <a:endParaRPr lang="tr-TR" dirty="0"/>
          </a:p>
        </p:txBody>
      </p:sp>
      <p:sp>
        <p:nvSpPr>
          <p:cNvPr id="9" name="Alt Bilgi Yer Tutucusu 8"/>
          <p:cNvSpPr>
            <a:spLocks noGrp="1"/>
          </p:cNvSpPr>
          <p:nvPr>
            <p:ph type="ftr" sz="quarter" idx="11"/>
          </p:nvPr>
        </p:nvSpPr>
        <p:spPr>
          <a:xfrm>
            <a:off x="685801" y="6035040"/>
            <a:ext cx="4584700" cy="365760"/>
          </a:xfrm>
        </p:spPr>
        <p:txBody>
          <a:bodyPr rtlCol="0"/>
          <a:lstStyle>
            <a:lvl1pPr algn="l">
              <a:defRPr lang="tr-TR"/>
            </a:lvl1pPr>
          </a:lstStyle>
          <a:p>
            <a:pPr rtl="0"/>
            <a:endParaRPr lang="tr-TR" dirty="0"/>
          </a:p>
        </p:txBody>
      </p:sp>
      <p:sp>
        <p:nvSpPr>
          <p:cNvPr id="11" name="Slayt Numarası Yer Tutucusu 10"/>
          <p:cNvSpPr>
            <a:spLocks noGrp="1"/>
          </p:cNvSpPr>
          <p:nvPr>
            <p:ph type="sldNum" sz="quarter" idx="12"/>
          </p:nvPr>
        </p:nvSpPr>
        <p:spPr>
          <a:xfrm>
            <a:off x="10396728" y="6035040"/>
            <a:ext cx="1223435" cy="36576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Resim Yazılı Resim">
    <p:spTree>
      <p:nvGrpSpPr>
        <p:cNvPr id="1" name=""/>
        <p:cNvGrpSpPr/>
        <p:nvPr/>
      </p:nvGrpSpPr>
      <p:grpSpPr>
        <a:xfrm>
          <a:off x="0" y="0"/>
          <a:ext cx="0" cy="0"/>
          <a:chOff x="0" y="0"/>
          <a:chExt cx="0" cy="0"/>
        </a:xfrm>
      </p:grpSpPr>
      <p:sp>
        <p:nvSpPr>
          <p:cNvPr id="25" name="Dikdörtgen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p>
        </p:txBody>
      </p:sp>
      <p:sp>
        <p:nvSpPr>
          <p:cNvPr id="24" name="Resim Yer Tutucusu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rtlCol="0">
            <a:noAutofit/>
          </a:bodyPr>
          <a:lstStyle>
            <a:lvl1pPr marL="0" indent="0" algn="ctr">
              <a:buNone/>
              <a:defRPr lang="tr-TR"/>
            </a:lvl1pPr>
          </a:lstStyle>
          <a:p>
            <a:pPr rtl="0"/>
            <a:r>
              <a:rPr lang="tr-TR" noProof="0"/>
              <a:t>Resim eklemek için simgeye tıklayın</a:t>
            </a:r>
          </a:p>
        </p:txBody>
      </p:sp>
      <p:sp>
        <p:nvSpPr>
          <p:cNvPr id="8" name="Tarih Yer Tutucusu 7"/>
          <p:cNvSpPr>
            <a:spLocks noGrp="1"/>
          </p:cNvSpPr>
          <p:nvPr>
            <p:ph type="dt" sz="half" idx="10"/>
          </p:nvPr>
        </p:nvSpPr>
        <p:spPr>
          <a:xfrm>
            <a:off x="5588000" y="6035040"/>
            <a:ext cx="1955800" cy="365760"/>
          </a:xfrm>
        </p:spPr>
        <p:txBody>
          <a:bodyPr rtlCol="0"/>
          <a:lstStyle>
            <a:lvl1pPr>
              <a:defRPr lang="tr-TR">
                <a:solidFill>
                  <a:schemeClr val="tx1">
                    <a:lumMod val="85000"/>
                    <a:lumOff val="15000"/>
                  </a:schemeClr>
                </a:solidFill>
              </a:defRPr>
            </a:lvl1pPr>
          </a:lstStyle>
          <a:p>
            <a:pPr rtl="0"/>
            <a:fld id="{FD5726B9-0F58-4AB1-BEB5-744631E4C68E}" type="datetime1">
              <a:rPr lang="tr-TR" noProof="0" smtClean="0"/>
              <a:t>29.10.2022</a:t>
            </a:fld>
            <a:endParaRPr lang="tr-TR" noProof="0" dirty="0"/>
          </a:p>
        </p:txBody>
      </p:sp>
      <p:sp>
        <p:nvSpPr>
          <p:cNvPr id="9" name="Alt Bilgi Yer Tutucusu 8"/>
          <p:cNvSpPr>
            <a:spLocks noGrp="1"/>
          </p:cNvSpPr>
          <p:nvPr>
            <p:ph type="ftr" sz="quarter" idx="11"/>
          </p:nvPr>
        </p:nvSpPr>
        <p:spPr>
          <a:xfrm>
            <a:off x="685801" y="6035040"/>
            <a:ext cx="4584700" cy="365760"/>
          </a:xfrm>
        </p:spPr>
        <p:txBody>
          <a:bodyPr rtlCol="0"/>
          <a:lstStyle>
            <a:lvl1pPr algn="l">
              <a:defRPr lang="tr-TR"/>
            </a:lvl1pPr>
          </a:lstStyle>
          <a:p>
            <a:pPr rtl="0"/>
            <a:endParaRPr lang="tr-TR" noProof="0" dirty="0"/>
          </a:p>
        </p:txBody>
      </p:sp>
      <p:sp>
        <p:nvSpPr>
          <p:cNvPr id="11" name="Slayt Numarası Yer Tutucusu 10"/>
          <p:cNvSpPr>
            <a:spLocks noGrp="1"/>
          </p:cNvSpPr>
          <p:nvPr>
            <p:ph type="sldNum" sz="quarter" idx="12"/>
          </p:nvPr>
        </p:nvSpPr>
        <p:spPr>
          <a:xfrm>
            <a:off x="10396728" y="6035040"/>
            <a:ext cx="1223435" cy="365760"/>
          </a:xfrm>
        </p:spPr>
        <p:txBody>
          <a:bodyPr rtlCol="0"/>
          <a:lstStyle>
            <a:lvl1pPr>
              <a:defRPr lang="tr-TR">
                <a:solidFill>
                  <a:schemeClr val="tx1">
                    <a:lumMod val="85000"/>
                    <a:lumOff val="15000"/>
                  </a:schemeClr>
                </a:solidFill>
              </a:defRPr>
            </a:lvl1pPr>
          </a:lstStyle>
          <a:p>
            <a:pPr rtl="0"/>
            <a:fld id="{34B7E4EF-A1BD-40F4-AB7B-04F084DD991D}" type="slidenum">
              <a:rPr lang="tr-TR" noProof="0" smtClean="0"/>
              <a:t>‹#›</a:t>
            </a:fld>
            <a:endParaRPr lang="tr-TR" noProof="0" dirty="0"/>
          </a:p>
        </p:txBody>
      </p:sp>
      <p:sp>
        <p:nvSpPr>
          <p:cNvPr id="22" name="İçerik Yer Tutucusu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lang="tr-TR">
                <a:solidFill>
                  <a:schemeClr val="bg1"/>
                </a:solidFill>
              </a:defRPr>
            </a:lvl1pPr>
          </a:lstStyle>
          <a:p>
            <a:pPr lvl="0" rtl="0"/>
            <a:r>
              <a:rPr lang="tr-TR" noProof="0"/>
              <a:t>Asıl metin stillerini düzenlemek için tıklayın</a:t>
            </a:r>
          </a:p>
        </p:txBody>
      </p:sp>
      <p:sp>
        <p:nvSpPr>
          <p:cNvPr id="23" name="Dikdörtgen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p>
        </p:txBody>
      </p:sp>
      <p:sp>
        <p:nvSpPr>
          <p:cNvPr id="2" name="Başlık 1"/>
          <p:cNvSpPr>
            <a:spLocks noGrp="1"/>
          </p:cNvSpPr>
          <p:nvPr>
            <p:ph type="title"/>
          </p:nvPr>
        </p:nvSpPr>
        <p:spPr>
          <a:xfrm>
            <a:off x="1357950" y="1352804"/>
            <a:ext cx="4633415" cy="1333641"/>
          </a:xfrm>
        </p:spPr>
        <p:txBody>
          <a:bodyPr rtlCol="0" anchor="b">
            <a:normAutofit/>
          </a:bodyPr>
          <a:lstStyle>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pPr rtl="0"/>
            <a:r>
              <a:rPr lang="tr-TR" noProof="0"/>
              <a:t>Asıl başlık stilini düzenlemek için tıklayın</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Resim Yazılı Resim">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sim Yer Tutucusu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lang="tr-TR" sz="3200"/>
            </a:lvl1pPr>
            <a:lvl2pPr marL="457200" indent="0">
              <a:buNone/>
              <a:defRPr lang="tr-TR" sz="2800"/>
            </a:lvl2pPr>
            <a:lvl3pPr marL="914400" indent="0">
              <a:buNone/>
              <a:defRPr lang="tr-TR" sz="2400"/>
            </a:lvl3pPr>
            <a:lvl4pPr marL="1371600" indent="0">
              <a:buNone/>
              <a:defRPr lang="tr-TR" sz="2000"/>
            </a:lvl4pPr>
            <a:lvl5pPr marL="1828800" indent="0">
              <a:buNone/>
              <a:defRPr lang="tr-TR" sz="2000"/>
            </a:lvl5pPr>
            <a:lvl6pPr marL="2286000" indent="0">
              <a:buNone/>
              <a:defRPr lang="tr-TR" sz="2000"/>
            </a:lvl6pPr>
            <a:lvl7pPr marL="2743200" indent="0">
              <a:buNone/>
              <a:defRPr lang="tr-TR" sz="2000"/>
            </a:lvl7pPr>
            <a:lvl8pPr marL="3200400" indent="0">
              <a:buNone/>
              <a:defRPr lang="tr-TR" sz="2000"/>
            </a:lvl8pPr>
            <a:lvl9pPr marL="3657600" indent="0">
              <a:buNone/>
              <a:defRPr lang="tr-TR" sz="2000"/>
            </a:lvl9pPr>
          </a:lstStyle>
          <a:p>
            <a:pPr rtl="0"/>
            <a:r>
              <a:rPr lang="tr-TR"/>
              <a:t>Resim eklemek için simgeye tıklayın</a:t>
            </a:r>
          </a:p>
        </p:txBody>
      </p:sp>
      <p:sp>
        <p:nvSpPr>
          <p:cNvPr id="5" name="Tarih Yer Tutucusu 4"/>
          <p:cNvSpPr>
            <a:spLocks noGrp="1"/>
          </p:cNvSpPr>
          <p:nvPr>
            <p:ph type="dt" sz="half" idx="10"/>
          </p:nvPr>
        </p:nvSpPr>
        <p:spPr>
          <a:xfrm>
            <a:off x="5662337" y="6035040"/>
            <a:ext cx="2071963" cy="365760"/>
          </a:xfrm>
        </p:spPr>
        <p:txBody>
          <a:bodyPr rtlCol="0"/>
          <a:lstStyle>
            <a:lvl1pPr>
              <a:defRPr lang="tr-TR" b="1">
                <a:solidFill>
                  <a:srgbClr val="FFFFFF"/>
                </a:solidFill>
                <a:effectLst>
                  <a:outerShdw blurRad="19050" dist="6350" dir="2700000" algn="tl" rotWithShape="0">
                    <a:prstClr val="black">
                      <a:alpha val="40000"/>
                    </a:prstClr>
                  </a:outerShdw>
                </a:effectLst>
              </a:defRPr>
            </a:lvl1pPr>
          </a:lstStyle>
          <a:p>
            <a:pPr rtl="0"/>
            <a:fld id="{40C568FD-600F-41E9-9094-A9CD426A149C}" type="datetime1">
              <a:rPr lang="tr-TR" smtClean="0"/>
              <a:t>29.10.2022</a:t>
            </a:fld>
            <a:endParaRPr lang="tr-TR" dirty="0"/>
          </a:p>
        </p:txBody>
      </p:sp>
      <p:sp>
        <p:nvSpPr>
          <p:cNvPr id="6" name="Alt Bilgi Yer Tutucusu 5"/>
          <p:cNvSpPr>
            <a:spLocks noGrp="1"/>
          </p:cNvSpPr>
          <p:nvPr>
            <p:ph type="ftr" sz="quarter" idx="11"/>
          </p:nvPr>
        </p:nvSpPr>
        <p:spPr>
          <a:xfrm>
            <a:off x="612648" y="6035040"/>
            <a:ext cx="4588002" cy="365760"/>
          </a:xfrm>
        </p:spPr>
        <p:txBody>
          <a:bodyPr rtlCol="0"/>
          <a:lstStyle>
            <a:lvl1pPr marL="0" algn="r" defTabSz="914400" rtl="0" eaLnBrk="1" latinLnBrk="0" hangingPunct="1">
              <a:defRPr lang="tr-TR"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tr-TR" dirty="0"/>
          </a:p>
        </p:txBody>
      </p:sp>
      <p:sp>
        <p:nvSpPr>
          <p:cNvPr id="7" name="Slayt Numarası Yer Tutucusu 6"/>
          <p:cNvSpPr>
            <a:spLocks noGrp="1"/>
          </p:cNvSpPr>
          <p:nvPr>
            <p:ph type="sldNum" sz="quarter" idx="12"/>
          </p:nvPr>
        </p:nvSpPr>
        <p:spPr>
          <a:xfrm>
            <a:off x="10396728" y="6035040"/>
            <a:ext cx="1225296" cy="365760"/>
          </a:xfrm>
        </p:spPr>
        <p:txBody>
          <a:bodyPr rtlCol="0"/>
          <a:lstStyle>
            <a:defPPr>
              <a:defRPr lang="tr-TR"/>
            </a:defPPr>
          </a:lstStyle>
          <a:p>
            <a:pPr rtl="0"/>
            <a:fld id="{34B7E4EF-A1BD-40F4-AB7B-04F084DD991D}" type="slidenum">
              <a:rPr lang="tr-TR" smtClean="0"/>
              <a:t>‹#›</a:t>
            </a:fld>
            <a:endParaRPr lang="tr-TR" dirty="0"/>
          </a:p>
        </p:txBody>
      </p:sp>
      <p:sp>
        <p:nvSpPr>
          <p:cNvPr id="12" name="Dikdörtgen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8477250" y="603504"/>
            <a:ext cx="3144774" cy="1645920"/>
          </a:xfrm>
        </p:spPr>
        <p:txBody>
          <a:bodyPr rtlCol="0" anchor="b">
            <a:noAutofit/>
          </a:bodyPr>
          <a:lstStyle>
            <a:lvl1pPr algn="l">
              <a:lnSpc>
                <a:spcPct val="100000"/>
              </a:lnSpc>
              <a:defRPr lang="tr-TR" sz="3200" b="0">
                <a:solidFill>
                  <a:schemeClr val="tx1"/>
                </a:solidFill>
                <a:latin typeface="+mj-lt"/>
              </a:defRPr>
            </a:lvl1pPr>
          </a:lstStyle>
          <a:p>
            <a:pPr rtl="0"/>
            <a:r>
              <a:rPr lang="tr-TR"/>
              <a:t>Asıl başlık stilini düzenlemek için tıklayın</a:t>
            </a:r>
            <a:endParaRPr lang="tr-TR" dirty="0"/>
          </a:p>
        </p:txBody>
      </p:sp>
      <p:sp>
        <p:nvSpPr>
          <p:cNvPr id="4" name="Metin Yer Tutucusu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lang="tr-TR" sz="1800">
                <a:solidFill>
                  <a:schemeClr val="tx1"/>
                </a:solidFill>
              </a:defRPr>
            </a:lvl1pPr>
            <a:lvl2pPr marL="457200" indent="0">
              <a:buNone/>
              <a:defRPr lang="tr-TR" sz="1200"/>
            </a:lvl2pPr>
            <a:lvl3pPr marL="914400" indent="0">
              <a:buNone/>
              <a:defRPr lang="tr-TR" sz="1000"/>
            </a:lvl3pPr>
            <a:lvl4pPr marL="1371600" indent="0">
              <a:buNone/>
              <a:defRPr lang="tr-TR" sz="900"/>
            </a:lvl4pPr>
            <a:lvl5pPr marL="1828800" indent="0">
              <a:buNone/>
              <a:defRPr lang="tr-TR" sz="900"/>
            </a:lvl5pPr>
            <a:lvl6pPr marL="2286000" indent="0">
              <a:buNone/>
              <a:defRPr lang="tr-TR" sz="900"/>
            </a:lvl6pPr>
            <a:lvl7pPr marL="2743200" indent="0">
              <a:buNone/>
              <a:defRPr lang="tr-TR" sz="900"/>
            </a:lvl7pPr>
            <a:lvl8pPr marL="3200400" indent="0">
              <a:buNone/>
              <a:defRPr lang="tr-TR" sz="900"/>
            </a:lvl8pPr>
            <a:lvl9pPr marL="3657600" indent="0">
              <a:buNone/>
              <a:defRPr lang="tr-TR" sz="900"/>
            </a:lvl9pPr>
          </a:lstStyle>
          <a:p>
            <a:pPr lvl="0" rtl="0"/>
            <a:r>
              <a:rPr lang="tr-TR"/>
              <a:t>Asıl metin stillerini düzenlemek için tıklayın</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İçerik Yer Tutucusu 2"/>
          <p:cNvSpPr>
            <a:spLocks noGrp="1"/>
          </p:cNvSpPr>
          <p:nvPr>
            <p:ph idx="1"/>
          </p:nvPr>
        </p:nvSpPr>
        <p:spPr/>
        <p:txBody>
          <a:bodyPr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Tarih Yer Tutucusu 3"/>
          <p:cNvSpPr>
            <a:spLocks noGrp="1"/>
          </p:cNvSpPr>
          <p:nvPr>
            <p:ph type="dt" sz="half" idx="10"/>
          </p:nvPr>
        </p:nvSpPr>
        <p:spPr/>
        <p:txBody>
          <a:bodyPr rtlCol="0"/>
          <a:lstStyle>
            <a:defPPr>
              <a:defRPr lang="tr-TR"/>
            </a:defPPr>
          </a:lstStyle>
          <a:p>
            <a:pPr rtl="0"/>
            <a:fld id="{25938B12-2BE8-452D-A296-548155760576}" type="datetime1">
              <a:rPr lang="tr-TR" smtClean="0"/>
              <a:t>29.10.2022</a:t>
            </a:fld>
            <a:endParaRPr lang="tr-TR" dirty="0"/>
          </a:p>
        </p:txBody>
      </p:sp>
      <p:sp>
        <p:nvSpPr>
          <p:cNvPr id="5" name="Alt Bilgi Yer Tutucusu 4"/>
          <p:cNvSpPr>
            <a:spLocks noGrp="1"/>
          </p:cNvSpPr>
          <p:nvPr>
            <p:ph type="ftr" sz="quarter" idx="11"/>
          </p:nvPr>
        </p:nvSpPr>
        <p:spPr/>
        <p:txBody>
          <a:bodyPr rtlCol="0"/>
          <a:lstStyle>
            <a:defPPr>
              <a:defRPr lang="tr-TR"/>
            </a:defPPr>
          </a:lstStyle>
          <a:p>
            <a:pPr rtl="0"/>
            <a:endParaRPr lang="tr-TR" dirty="0"/>
          </a:p>
        </p:txBody>
      </p:sp>
      <p:sp>
        <p:nvSpPr>
          <p:cNvPr id="6" name="Slayt Numarası Yer Tutucusu 5"/>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15" name="Dikdörtgen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useBgFill="1">
        <p:nvSpPr>
          <p:cNvPr id="23" name="Dikdörtgen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Dikdörtgen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Dikdörtgen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629156" y="2275165"/>
            <a:ext cx="8933688" cy="2406895"/>
          </a:xfrm>
        </p:spPr>
        <p:txBody>
          <a:bodyPr rtlCol="0" anchor="ctr">
            <a:normAutofit/>
          </a:bodyPr>
          <a:lstStyle>
            <a:lvl1pPr algn="ctr">
              <a:lnSpc>
                <a:spcPct val="83000"/>
              </a:lnSpc>
              <a:defRPr lang="tr-TR" sz="6800" kern="1200" cap="all" spc="-100" baseline="0" dirty="0">
                <a:solidFill>
                  <a:schemeClr val="tx1">
                    <a:lumMod val="85000"/>
                    <a:lumOff val="15000"/>
                  </a:schemeClr>
                </a:solidFill>
                <a:effectLst/>
                <a:latin typeface="+mj-lt"/>
                <a:ea typeface="+mn-ea"/>
                <a:cs typeface="+mn-cs"/>
              </a:defRPr>
            </a:lvl1pPr>
          </a:lstStyle>
          <a:p>
            <a:pPr rtl="0"/>
            <a:r>
              <a:rPr lang="tr-TR"/>
              <a:t>Asıl başlık stilini düzenlemek için tıklayın</a:t>
            </a:r>
            <a:endParaRPr lang="tr-TR" dirty="0"/>
          </a:p>
        </p:txBody>
      </p:sp>
      <p:grpSp>
        <p:nvGrpSpPr>
          <p:cNvPr id="16" name="Gr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Düz Bağlayıcı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Metin Yer Tutucusu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lang="tr-TR" sz="1800">
                <a:solidFill>
                  <a:schemeClr val="tx1">
                    <a:lumMod val="95000"/>
                    <a:lumOff val="5000"/>
                  </a:schemeClr>
                </a:solidFill>
                <a:effectLst/>
              </a:defRPr>
            </a:lvl1pPr>
            <a:lvl2pPr marL="457200" indent="0">
              <a:buNone/>
              <a:defRPr lang="tr-TR" sz="1600">
                <a:solidFill>
                  <a:schemeClr val="tx1">
                    <a:tint val="75000"/>
                  </a:schemeClr>
                </a:solidFill>
              </a:defRPr>
            </a:lvl2pPr>
            <a:lvl3pPr marL="914400" indent="0">
              <a:buNone/>
              <a:defRPr lang="tr-TR" sz="1600">
                <a:solidFill>
                  <a:schemeClr val="tx1">
                    <a:tint val="75000"/>
                  </a:schemeClr>
                </a:solidFill>
              </a:defRPr>
            </a:lvl3pPr>
            <a:lvl4pPr marL="1371600" indent="0">
              <a:buNone/>
              <a:defRPr lang="tr-TR" sz="1400">
                <a:solidFill>
                  <a:schemeClr val="tx1">
                    <a:tint val="75000"/>
                  </a:schemeClr>
                </a:solidFill>
              </a:defRPr>
            </a:lvl4pPr>
            <a:lvl5pPr marL="1828800" indent="0">
              <a:buNone/>
              <a:defRPr lang="tr-TR" sz="1400">
                <a:solidFill>
                  <a:schemeClr val="tx1">
                    <a:tint val="75000"/>
                  </a:schemeClr>
                </a:solidFill>
              </a:defRPr>
            </a:lvl5pPr>
            <a:lvl6pPr marL="2286000" indent="0">
              <a:buNone/>
              <a:defRPr lang="tr-TR" sz="1400">
                <a:solidFill>
                  <a:schemeClr val="tx1">
                    <a:tint val="75000"/>
                  </a:schemeClr>
                </a:solidFill>
              </a:defRPr>
            </a:lvl6pPr>
            <a:lvl7pPr marL="2743200" indent="0">
              <a:buNone/>
              <a:defRPr lang="tr-TR" sz="1400">
                <a:solidFill>
                  <a:schemeClr val="tx1">
                    <a:tint val="75000"/>
                  </a:schemeClr>
                </a:solidFill>
              </a:defRPr>
            </a:lvl7pPr>
            <a:lvl8pPr marL="3200400" indent="0">
              <a:buNone/>
              <a:defRPr lang="tr-TR" sz="1400">
                <a:solidFill>
                  <a:schemeClr val="tx1">
                    <a:tint val="75000"/>
                  </a:schemeClr>
                </a:solidFill>
              </a:defRPr>
            </a:lvl8pPr>
            <a:lvl9pPr marL="3657600" indent="0">
              <a:buNone/>
              <a:defRPr lang="tr-TR" sz="1400">
                <a:solidFill>
                  <a:schemeClr val="tx1">
                    <a:tint val="75000"/>
                  </a:schemeClr>
                </a:solidFill>
              </a:defRPr>
            </a:lvl9pPr>
          </a:lstStyle>
          <a:p>
            <a:pPr lvl="0" rtl="0"/>
            <a:r>
              <a:rPr lang="tr-TR"/>
              <a:t>Asıl metin stillerini düzenlemek için tıklayın</a:t>
            </a:r>
          </a:p>
        </p:txBody>
      </p:sp>
      <p:sp>
        <p:nvSpPr>
          <p:cNvPr id="4" name="Tarih Yer Tutucusu 3"/>
          <p:cNvSpPr>
            <a:spLocks noGrp="1"/>
          </p:cNvSpPr>
          <p:nvPr>
            <p:ph type="dt" sz="half" idx="10"/>
          </p:nvPr>
        </p:nvSpPr>
        <p:spPr>
          <a:xfrm>
            <a:off x="5318760" y="1344502"/>
            <a:ext cx="1554480" cy="498781"/>
          </a:xfrm>
        </p:spPr>
        <p:txBody>
          <a:bodyPr rtlCol="0"/>
          <a:lstStyle>
            <a:lvl1pPr algn="ctr">
              <a:defRPr lang="tr-TR" sz="1300" kern="1200" spc="0" baseline="0">
                <a:solidFill>
                  <a:srgbClr val="FFFFFF"/>
                </a:solidFill>
                <a:latin typeface="+mn-lt"/>
                <a:ea typeface="+mn-ea"/>
                <a:cs typeface="+mn-cs"/>
              </a:defRPr>
            </a:lvl1pPr>
          </a:lstStyle>
          <a:p>
            <a:pPr rtl="0"/>
            <a:fld id="{1DD85BB3-DDBC-48AD-A000-175B3AD107E5}" type="datetime1">
              <a:rPr lang="tr-TR" smtClean="0"/>
              <a:t>29.10.2022</a:t>
            </a:fld>
            <a:endParaRPr lang="tr-TR" dirty="0"/>
          </a:p>
        </p:txBody>
      </p:sp>
      <p:sp>
        <p:nvSpPr>
          <p:cNvPr id="5" name="Alt Bilgi Yer Tutucusu 4"/>
          <p:cNvSpPr>
            <a:spLocks noGrp="1"/>
          </p:cNvSpPr>
          <p:nvPr>
            <p:ph type="ftr" sz="quarter" idx="11"/>
          </p:nvPr>
        </p:nvSpPr>
        <p:spPr>
          <a:xfrm>
            <a:off x="1629157" y="5177408"/>
            <a:ext cx="5660134" cy="228600"/>
          </a:xfrm>
        </p:spPr>
        <p:txBody>
          <a:bodyPr rtlCol="0"/>
          <a:lstStyle>
            <a:lvl1pPr algn="l">
              <a:defRPr lang="tr-TR">
                <a:solidFill>
                  <a:schemeClr val="tx1">
                    <a:lumMod val="85000"/>
                    <a:lumOff val="15000"/>
                  </a:schemeClr>
                </a:solidFill>
              </a:defRPr>
            </a:lvl1pPr>
          </a:lstStyle>
          <a:p>
            <a:pPr rtl="0"/>
            <a:endParaRPr lang="tr-TR" dirty="0"/>
          </a:p>
        </p:txBody>
      </p:sp>
      <p:sp>
        <p:nvSpPr>
          <p:cNvPr id="6" name="Slayt Numarası Yer Tutucusu 5"/>
          <p:cNvSpPr>
            <a:spLocks noGrp="1"/>
          </p:cNvSpPr>
          <p:nvPr>
            <p:ph type="sldNum" sz="quarter" idx="12"/>
          </p:nvPr>
        </p:nvSpPr>
        <p:spPr>
          <a:xfrm>
            <a:off x="8604504" y="5177408"/>
            <a:ext cx="1958339" cy="22860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Başlık 7"/>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İçerik Yer Tutucusu 2"/>
          <p:cNvSpPr>
            <a:spLocks noGrp="1"/>
          </p:cNvSpPr>
          <p:nvPr>
            <p:ph sz="half" idx="1"/>
          </p:nvPr>
        </p:nvSpPr>
        <p:spPr>
          <a:xfrm>
            <a:off x="1066800" y="2103120"/>
            <a:ext cx="4663440" cy="3749040"/>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İçerik Yer Tutucusu 3"/>
          <p:cNvSpPr>
            <a:spLocks noGrp="1"/>
          </p:cNvSpPr>
          <p:nvPr>
            <p:ph sz="half" idx="2"/>
          </p:nvPr>
        </p:nvSpPr>
        <p:spPr>
          <a:xfrm>
            <a:off x="6461760" y="2103120"/>
            <a:ext cx="4663440" cy="3749040"/>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Tarih Yer Tutucusu 4"/>
          <p:cNvSpPr>
            <a:spLocks noGrp="1"/>
          </p:cNvSpPr>
          <p:nvPr>
            <p:ph type="dt" sz="half" idx="10"/>
          </p:nvPr>
        </p:nvSpPr>
        <p:spPr/>
        <p:txBody>
          <a:bodyPr rtlCol="0"/>
          <a:lstStyle>
            <a:defPPr>
              <a:defRPr lang="tr-TR"/>
            </a:defPPr>
          </a:lstStyle>
          <a:p>
            <a:pPr rtl="0"/>
            <a:fld id="{149F4DFA-243E-430E-9A68-147618C1E1F1}" type="datetime1">
              <a:rPr lang="tr-TR" smtClean="0"/>
              <a:t>29.10.2022</a:t>
            </a:fld>
            <a:endParaRPr lang="tr-TR" dirty="0"/>
          </a:p>
        </p:txBody>
      </p:sp>
      <p:sp>
        <p:nvSpPr>
          <p:cNvPr id="6" name="Alt Bilgi Yer Tutucusu 5"/>
          <p:cNvSpPr>
            <a:spLocks noGrp="1"/>
          </p:cNvSpPr>
          <p:nvPr>
            <p:ph type="ftr" sz="quarter" idx="11"/>
          </p:nvPr>
        </p:nvSpPr>
        <p:spPr/>
        <p:txBody>
          <a:bodyPr rtlCol="0"/>
          <a:lstStyle>
            <a:defPPr>
              <a:defRPr lang="tr-TR"/>
            </a:defPPr>
          </a:lstStyle>
          <a:p>
            <a:pPr rtl="0"/>
            <a:endParaRPr lang="tr-TR" dirty="0"/>
          </a:p>
        </p:txBody>
      </p:sp>
      <p:sp>
        <p:nvSpPr>
          <p:cNvPr id="7" name="Slayt Numarası Yer Tutucusu 6"/>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Üç İçerik">
    <p:spTree>
      <p:nvGrpSpPr>
        <p:cNvPr id="1" name=""/>
        <p:cNvGrpSpPr/>
        <p:nvPr/>
      </p:nvGrpSpPr>
      <p:grpSpPr>
        <a:xfrm>
          <a:off x="0" y="0"/>
          <a:ext cx="0" cy="0"/>
          <a:chOff x="0" y="0"/>
          <a:chExt cx="0" cy="0"/>
        </a:xfrm>
      </p:grpSpPr>
      <p:sp>
        <p:nvSpPr>
          <p:cNvPr id="12" name="Resim Yer Tutucusu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rtlCol="0" anchor="ctr" anchorCtr="0"/>
          <a:lstStyle>
            <a:lvl1pPr marL="0" indent="0" algn="ctr">
              <a:buNone/>
              <a:defRPr lang="tr-TR"/>
            </a:lvl1pPr>
          </a:lstStyle>
          <a:p>
            <a:pPr rtl="0"/>
            <a:r>
              <a:rPr lang="tr-TR"/>
              <a:t>Resim eklemek için simgeye tıklayın</a:t>
            </a:r>
          </a:p>
        </p:txBody>
      </p:sp>
      <p:sp>
        <p:nvSpPr>
          <p:cNvPr id="10" name="Resim Yer Tutucusu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rtlCol="0" anchor="ctr" anchorCtr="0"/>
          <a:lstStyle>
            <a:lvl1pPr marL="0" indent="0" algn="ctr">
              <a:buNone/>
              <a:defRPr lang="tr-TR"/>
            </a:lvl1pPr>
          </a:lstStyle>
          <a:p>
            <a:pPr rtl="0"/>
            <a:r>
              <a:rPr lang="tr-TR"/>
              <a:t>Resim eklemek için simgeye tıklayın</a:t>
            </a:r>
            <a:endParaRPr lang="tr-TR" dirty="0"/>
          </a:p>
        </p:txBody>
      </p:sp>
      <p:sp>
        <p:nvSpPr>
          <p:cNvPr id="8" name="Başlık 7"/>
          <p:cNvSpPr>
            <a:spLocks noGrp="1"/>
          </p:cNvSpPr>
          <p:nvPr>
            <p:ph type="title"/>
          </p:nvPr>
        </p:nvSpPr>
        <p:spPr/>
        <p:txBody>
          <a:bodyPr rtlCol="0"/>
          <a:lstStyle>
            <a:lvl1pPr>
              <a:defRPr lang="tr-TR">
                <a:solidFill>
                  <a:schemeClr val="bg2">
                    <a:lumMod val="50000"/>
                  </a:schemeClr>
                </a:solidFill>
              </a:defRPr>
            </a:lvl1pPr>
          </a:lstStyle>
          <a:p>
            <a:pPr rtl="0"/>
            <a:r>
              <a:rPr lang="tr-TR"/>
              <a:t>Asıl başlık stilini düzenlemek için tıklayın</a:t>
            </a:r>
            <a:endParaRPr lang="tr-TR" dirty="0"/>
          </a:p>
        </p:txBody>
      </p:sp>
      <p:sp>
        <p:nvSpPr>
          <p:cNvPr id="4" name="İçerik Yer Tutucusu 3"/>
          <p:cNvSpPr>
            <a:spLocks noGrp="1"/>
          </p:cNvSpPr>
          <p:nvPr>
            <p:ph sz="half" idx="2"/>
          </p:nvPr>
        </p:nvSpPr>
        <p:spPr>
          <a:xfrm>
            <a:off x="6461760" y="2103120"/>
            <a:ext cx="4663440" cy="3749040"/>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Tarih Yer Tutucusu 4"/>
          <p:cNvSpPr>
            <a:spLocks noGrp="1"/>
          </p:cNvSpPr>
          <p:nvPr>
            <p:ph type="dt" sz="half" idx="10"/>
          </p:nvPr>
        </p:nvSpPr>
        <p:spPr/>
        <p:txBody>
          <a:bodyPr rtlCol="0"/>
          <a:lstStyle>
            <a:defPPr>
              <a:defRPr lang="tr-TR"/>
            </a:defPPr>
          </a:lstStyle>
          <a:p>
            <a:pPr rtl="0"/>
            <a:fld id="{150324D1-2AEC-4CF2-AFD0-D66467AB2794}" type="datetime1">
              <a:rPr lang="tr-TR" smtClean="0"/>
              <a:t>29.10.2022</a:t>
            </a:fld>
            <a:endParaRPr lang="tr-TR" dirty="0"/>
          </a:p>
        </p:txBody>
      </p:sp>
      <p:sp>
        <p:nvSpPr>
          <p:cNvPr id="6" name="Alt Bilgi Yer Tutucusu 5"/>
          <p:cNvSpPr>
            <a:spLocks noGrp="1"/>
          </p:cNvSpPr>
          <p:nvPr>
            <p:ph type="ftr" sz="quarter" idx="11"/>
          </p:nvPr>
        </p:nvSpPr>
        <p:spPr/>
        <p:txBody>
          <a:bodyPr rtlCol="0"/>
          <a:lstStyle>
            <a:defPPr>
              <a:defRPr lang="tr-TR"/>
            </a:defPPr>
          </a:lstStyle>
          <a:p>
            <a:pPr rtl="0"/>
            <a:endParaRPr lang="tr-TR" dirty="0"/>
          </a:p>
        </p:txBody>
      </p:sp>
      <p:sp>
        <p:nvSpPr>
          <p:cNvPr id="7" name="Slayt Numarası Yer Tutucusu 6"/>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Metin Yer Tutucusu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lang="tr-TR" sz="1900" b="1" i="0">
                <a:solidFill>
                  <a:schemeClr val="tx1"/>
                </a:solidFill>
                <a:latin typeface="+mn-lt"/>
              </a:defRPr>
            </a:lvl1pPr>
            <a:lvl2pPr marL="457200" indent="0">
              <a:buNone/>
              <a:defRPr lang="tr-TR" sz="18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p:cNvSpPr>
            <a:spLocks noGrp="1"/>
          </p:cNvSpPr>
          <p:nvPr>
            <p:ph sz="half" idx="2"/>
          </p:nvPr>
        </p:nvSpPr>
        <p:spPr>
          <a:xfrm>
            <a:off x="1069848" y="2792472"/>
            <a:ext cx="4663440" cy="3163825"/>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Metin Yer Tutucusu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lang="tr-TR" sz="1900" b="1">
                <a:solidFill>
                  <a:schemeClr val="tx1"/>
                </a:solidFill>
              </a:defRPr>
            </a:lvl1pPr>
            <a:lvl2pPr marL="457200" indent="0">
              <a:buNone/>
              <a:defRPr lang="tr-TR" sz="18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p:cNvSpPr>
            <a:spLocks noGrp="1"/>
          </p:cNvSpPr>
          <p:nvPr>
            <p:ph sz="quarter" idx="4"/>
          </p:nvPr>
        </p:nvSpPr>
        <p:spPr>
          <a:xfrm>
            <a:off x="6458712" y="2792471"/>
            <a:ext cx="4663440" cy="3164509"/>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7" name="Tarih Yer Tutucusu 6"/>
          <p:cNvSpPr>
            <a:spLocks noGrp="1"/>
          </p:cNvSpPr>
          <p:nvPr>
            <p:ph type="dt" sz="half" idx="10"/>
          </p:nvPr>
        </p:nvSpPr>
        <p:spPr/>
        <p:txBody>
          <a:bodyPr rtlCol="0"/>
          <a:lstStyle>
            <a:defPPr>
              <a:defRPr lang="tr-TR"/>
            </a:defPPr>
          </a:lstStyle>
          <a:p>
            <a:pPr rtl="0"/>
            <a:fld id="{8F24369F-26DE-4F52-B45E-87E07EAA30CA}" type="datetime1">
              <a:rPr lang="tr-TR" smtClean="0"/>
              <a:t>29.10.2022</a:t>
            </a:fld>
            <a:endParaRPr lang="tr-TR" dirty="0"/>
          </a:p>
        </p:txBody>
      </p:sp>
      <p:sp>
        <p:nvSpPr>
          <p:cNvPr id="8" name="Alt Bilgi Yer Tutucusu 7"/>
          <p:cNvSpPr>
            <a:spLocks noGrp="1"/>
          </p:cNvSpPr>
          <p:nvPr>
            <p:ph type="ftr" sz="quarter" idx="11"/>
          </p:nvPr>
        </p:nvSpPr>
        <p:spPr/>
        <p:txBody>
          <a:bodyPr rtlCol="0"/>
          <a:lstStyle>
            <a:defPPr>
              <a:defRPr lang="tr-TR"/>
            </a:defPPr>
          </a:lstStyle>
          <a:p>
            <a:pPr rtl="0"/>
            <a:endParaRPr lang="tr-TR" dirty="0"/>
          </a:p>
        </p:txBody>
      </p:sp>
      <p:sp>
        <p:nvSpPr>
          <p:cNvPr id="9" name="Slayt Numarası Yer Tutucusu 8"/>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Tarih Yer Tutucusu 2"/>
          <p:cNvSpPr>
            <a:spLocks noGrp="1"/>
          </p:cNvSpPr>
          <p:nvPr>
            <p:ph type="dt" sz="half" idx="10"/>
          </p:nvPr>
        </p:nvSpPr>
        <p:spPr/>
        <p:txBody>
          <a:bodyPr rtlCol="0"/>
          <a:lstStyle>
            <a:defPPr>
              <a:defRPr lang="tr-TR"/>
            </a:defPPr>
          </a:lstStyle>
          <a:p>
            <a:pPr rtl="0"/>
            <a:fld id="{8BD6902B-3BE0-4E5B-9569-21D155D8DA52}" type="datetime1">
              <a:rPr lang="tr-TR" smtClean="0"/>
              <a:t>29.10.2022</a:t>
            </a:fld>
            <a:endParaRPr lang="tr-TR" dirty="0"/>
          </a:p>
        </p:txBody>
      </p:sp>
      <p:sp>
        <p:nvSpPr>
          <p:cNvPr id="4" name="Alt Bilgi Yer Tutucusu 3"/>
          <p:cNvSpPr>
            <a:spLocks noGrp="1"/>
          </p:cNvSpPr>
          <p:nvPr>
            <p:ph type="ftr" sz="quarter" idx="11"/>
          </p:nvPr>
        </p:nvSpPr>
        <p:spPr/>
        <p:txBody>
          <a:bodyPr rtlCol="0"/>
          <a:lstStyle>
            <a:defPPr>
              <a:defRPr lang="tr-TR"/>
            </a:defPPr>
          </a:lstStyle>
          <a:p>
            <a:pPr rtl="0"/>
            <a:endParaRPr lang="tr-TR" dirty="0"/>
          </a:p>
        </p:txBody>
      </p:sp>
      <p:sp>
        <p:nvSpPr>
          <p:cNvPr id="5" name="Slayt Numarası Yer Tutucusu 4"/>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defPPr>
              <a:defRPr lang="tr-TR"/>
            </a:defPPr>
          </a:lstStyle>
          <a:p>
            <a:pPr rtl="0"/>
            <a:fld id="{0D6BDF7E-2147-449E-8FB5-D7861DC029E6}" type="datetime1">
              <a:rPr lang="tr-TR" smtClean="0"/>
              <a:t>29.10.2022</a:t>
            </a:fld>
            <a:endParaRPr lang="tr-TR" dirty="0"/>
          </a:p>
        </p:txBody>
      </p:sp>
      <p:sp>
        <p:nvSpPr>
          <p:cNvPr id="3" name="Alt Bilgi Yer Tutucusu 2"/>
          <p:cNvSpPr>
            <a:spLocks noGrp="1"/>
          </p:cNvSpPr>
          <p:nvPr>
            <p:ph type="ftr" sz="quarter" idx="1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Resim Yazılı İçerik">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tr-TR" sz="3200" b="0" kern="1200" cap="none" spc="0" baseline="0" dirty="0">
                <a:solidFill>
                  <a:schemeClr val="tx1"/>
                </a:solidFill>
                <a:effectLst/>
                <a:latin typeface="+mj-lt"/>
                <a:ea typeface="+mn-ea"/>
                <a:cs typeface="+mn-cs"/>
              </a:defRPr>
            </a:lvl1pPr>
          </a:lstStyle>
          <a:p>
            <a:pPr rtl="0"/>
            <a:r>
              <a:rPr lang="tr-TR"/>
              <a:t>Asıl başlık stilini düzenlemek için tıklayın</a:t>
            </a:r>
            <a:endParaRPr lang="tr-TR" dirty="0"/>
          </a:p>
        </p:txBody>
      </p:sp>
      <p:sp>
        <p:nvSpPr>
          <p:cNvPr id="3" name="İçerik Yer Tutucusu 2"/>
          <p:cNvSpPr>
            <a:spLocks noGrp="1"/>
          </p:cNvSpPr>
          <p:nvPr>
            <p:ph idx="1"/>
          </p:nvPr>
        </p:nvSpPr>
        <p:spPr>
          <a:xfrm>
            <a:off x="685800" y="609600"/>
            <a:ext cx="6858000" cy="5334000"/>
          </a:xfrm>
        </p:spPr>
        <p:txBody>
          <a:bodyPr rtlCol="0"/>
          <a:lstStyle>
            <a:lvl1pPr>
              <a:defRPr lang="tr-TR" sz="19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Metin Yer Tutucusu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tr-TR" sz="1800">
                <a:solidFill>
                  <a:schemeClr val="tx1"/>
                </a:solidFill>
              </a:defRPr>
            </a:lvl1pPr>
            <a:lvl2pPr marL="457200" indent="0">
              <a:buNone/>
              <a:defRPr lang="tr-TR" sz="1200"/>
            </a:lvl2pPr>
            <a:lvl3pPr marL="914400" indent="0">
              <a:buNone/>
              <a:defRPr lang="tr-TR" sz="1000"/>
            </a:lvl3pPr>
            <a:lvl4pPr marL="1371600" indent="0">
              <a:buNone/>
              <a:defRPr lang="tr-TR" sz="900"/>
            </a:lvl4pPr>
            <a:lvl5pPr marL="1828800" indent="0">
              <a:buNone/>
              <a:defRPr lang="tr-TR" sz="900"/>
            </a:lvl5pPr>
            <a:lvl6pPr marL="2286000" indent="0">
              <a:buNone/>
              <a:defRPr lang="tr-TR" sz="900"/>
            </a:lvl6pPr>
            <a:lvl7pPr marL="2743200" indent="0">
              <a:buNone/>
              <a:defRPr lang="tr-TR" sz="900"/>
            </a:lvl7pPr>
            <a:lvl8pPr marL="3200400" indent="0">
              <a:buNone/>
              <a:defRPr lang="tr-TR" sz="900"/>
            </a:lvl8pPr>
            <a:lvl9pPr marL="3657600" indent="0">
              <a:buNone/>
              <a:defRPr lang="tr-TR" sz="900"/>
            </a:lvl9pPr>
          </a:lstStyle>
          <a:p>
            <a:pPr lvl="0" rtl="0"/>
            <a:r>
              <a:rPr lang="tr-TR"/>
              <a:t>Asıl metin stillerini düzenlemek için tıklayın</a:t>
            </a:r>
          </a:p>
        </p:txBody>
      </p:sp>
      <p:sp>
        <p:nvSpPr>
          <p:cNvPr id="8" name="Tarih Yer Tutucusu 7"/>
          <p:cNvSpPr>
            <a:spLocks noGrp="1"/>
          </p:cNvSpPr>
          <p:nvPr>
            <p:ph type="dt" sz="half" idx="10"/>
          </p:nvPr>
        </p:nvSpPr>
        <p:spPr>
          <a:xfrm>
            <a:off x="5588000" y="6035040"/>
            <a:ext cx="1955800" cy="365760"/>
          </a:xfrm>
        </p:spPr>
        <p:txBody>
          <a:bodyPr rtlCol="0"/>
          <a:lstStyle>
            <a:lvl1pPr>
              <a:defRPr lang="tr-TR">
                <a:solidFill>
                  <a:schemeClr val="tx1">
                    <a:lumMod val="85000"/>
                    <a:lumOff val="15000"/>
                  </a:schemeClr>
                </a:solidFill>
              </a:defRPr>
            </a:lvl1pPr>
          </a:lstStyle>
          <a:p>
            <a:pPr rtl="0"/>
            <a:fld id="{C573D33D-C326-46BB-8051-8C8148EC48C6}" type="datetime1">
              <a:rPr lang="tr-TR" smtClean="0"/>
              <a:t>29.10.2022</a:t>
            </a:fld>
            <a:endParaRPr lang="tr-TR" dirty="0"/>
          </a:p>
        </p:txBody>
      </p:sp>
      <p:sp>
        <p:nvSpPr>
          <p:cNvPr id="9" name="Alt Bilgi Yer Tutucusu 8"/>
          <p:cNvSpPr>
            <a:spLocks noGrp="1"/>
          </p:cNvSpPr>
          <p:nvPr>
            <p:ph type="ftr" sz="quarter" idx="11"/>
          </p:nvPr>
        </p:nvSpPr>
        <p:spPr>
          <a:xfrm>
            <a:off x="685801" y="6035040"/>
            <a:ext cx="4584700" cy="365760"/>
          </a:xfrm>
        </p:spPr>
        <p:txBody>
          <a:bodyPr rtlCol="0"/>
          <a:lstStyle>
            <a:lvl1pPr algn="l">
              <a:defRPr lang="tr-TR"/>
            </a:lvl1pPr>
          </a:lstStyle>
          <a:p>
            <a:pPr rtl="0"/>
            <a:endParaRPr lang="tr-TR" dirty="0"/>
          </a:p>
        </p:txBody>
      </p:sp>
      <p:sp>
        <p:nvSpPr>
          <p:cNvPr id="11" name="Slayt Numarası Yer Tutucusu 10"/>
          <p:cNvSpPr>
            <a:spLocks noGrp="1"/>
          </p:cNvSpPr>
          <p:nvPr>
            <p:ph type="sldNum" sz="quarter" idx="12"/>
          </p:nvPr>
        </p:nvSpPr>
        <p:spPr>
          <a:xfrm>
            <a:off x="10396728" y="6035040"/>
            <a:ext cx="1223435" cy="36576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Dikdörtgen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a:p>
        </p:txBody>
      </p:sp>
      <p:sp>
        <p:nvSpPr>
          <p:cNvPr id="7" name="Dikdörtgen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Dikdörtgen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Yer Tutucusu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defPPr>
              <a:defRPr lang="tr-TR"/>
            </a:defPPr>
          </a:lstStyle>
          <a:p>
            <a:pPr rtl="0"/>
            <a:r>
              <a:rPr lang="tr-TR" noProof="0"/>
              <a:t>Asıl başlık stilini düzenlemek için tıklayın</a:t>
            </a:r>
          </a:p>
        </p:txBody>
      </p:sp>
      <p:sp>
        <p:nvSpPr>
          <p:cNvPr id="3" name="Metin Yer Tutucusu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lang="tr-TR" sz="1000">
                <a:solidFill>
                  <a:schemeClr val="tx1">
                    <a:lumMod val="75000"/>
                    <a:lumOff val="25000"/>
                  </a:schemeClr>
                </a:solidFill>
              </a:defRPr>
            </a:lvl1pPr>
          </a:lstStyle>
          <a:p>
            <a:pPr rtl="0"/>
            <a:fld id="{1EB192CA-A4D3-41DA-B9F2-AA0147D0B411}" type="datetime1">
              <a:rPr lang="tr-TR" noProof="0" smtClean="0"/>
              <a:t>29.10.2022</a:t>
            </a:fld>
            <a:endParaRPr lang="tr-TR" noProof="0" dirty="0"/>
          </a:p>
        </p:txBody>
      </p:sp>
      <p:sp>
        <p:nvSpPr>
          <p:cNvPr id="5" name="Alt Bilgi Yer Tutucusu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lang="tr-TR" sz="1000">
                <a:solidFill>
                  <a:schemeClr val="tx1">
                    <a:lumMod val="85000"/>
                    <a:lumOff val="15000"/>
                  </a:schemeClr>
                </a:solidFill>
              </a:defRPr>
            </a:lvl1pPr>
          </a:lstStyle>
          <a:p>
            <a:pPr rtl="0"/>
            <a:endParaRPr lang="tr-TR" noProof="0"/>
          </a:p>
        </p:txBody>
      </p:sp>
      <p:sp>
        <p:nvSpPr>
          <p:cNvPr id="6" name="Slayt Numarası Yer Tutucusu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lang="tr-TR" sz="1000">
                <a:solidFill>
                  <a:schemeClr val="tx1">
                    <a:lumMod val="75000"/>
                    <a:lumOff val="25000"/>
                  </a:schemeClr>
                </a:solidFill>
              </a:defRPr>
            </a:lvl1pPr>
          </a:lstStyle>
          <a:p>
            <a:pPr rtl="0"/>
            <a:fld id="{34B7E4EF-A1BD-40F4-AB7B-04F084DD991D}" type="slidenum">
              <a:rPr lang="tr-TR" noProof="0" smtClean="0"/>
              <a:t>‹#›</a:t>
            </a:fld>
            <a:endParaRPr lang="tr-TR" noProof="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lang="tr-T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9pPr>
    </p:bodyStyle>
    <p:otherStyle>
      <a:defPPr>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emilbunyamin.caliskan@improbio.tech" TargetMode="External"/><Relationship Id="rId3" Type="http://schemas.openxmlformats.org/officeDocument/2006/relationships/image" Target="../media/image2.png"/><Relationship Id="rId7" Type="http://schemas.openxmlformats.org/officeDocument/2006/relationships/hyperlink" Target="mailto:emilbunyamin@360meka.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improbio.tech/" TargetMode="External"/><Relationship Id="rId5" Type="http://schemas.openxmlformats.org/officeDocument/2006/relationships/hyperlink" Target="https://www.360meka.com/" TargetMode="External"/><Relationship Id="rId4" Type="http://schemas.openxmlformats.org/officeDocument/2006/relationships/hyperlink" Target="https://www.instagram.com/360mek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7.xml"/><Relationship Id="rId1" Type="http://schemas.openxmlformats.org/officeDocument/2006/relationships/slideLayout" Target="../slideLayouts/slideLayout10.xml"/><Relationship Id="rId4" Type="http://schemas.openxmlformats.org/officeDocument/2006/relationships/image" Target="../media/image137.png"/></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0.xm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image" Target="../media/image141.png"/></Relationships>
</file>

<file path=ppt/slides/_rels/slide10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4.xml"/><Relationship Id="rId1" Type="http://schemas.openxmlformats.org/officeDocument/2006/relationships/slideLayout" Target="../slideLayouts/slideLayout10.xml"/><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10.xml"/><Relationship Id="rId4" Type="http://schemas.openxmlformats.org/officeDocument/2006/relationships/image" Target="../media/image148.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6.xml"/><Relationship Id="rId1" Type="http://schemas.openxmlformats.org/officeDocument/2006/relationships/slideLayout" Target="../slideLayouts/slideLayout10.xml"/><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8.xml"/><Relationship Id="rId1" Type="http://schemas.openxmlformats.org/officeDocument/2006/relationships/slideLayout" Target="../slideLayouts/slideLayout10.xml"/><Relationship Id="rId4" Type="http://schemas.openxmlformats.org/officeDocument/2006/relationships/image" Target="../media/image153.png"/></Relationships>
</file>

<file path=ppt/slides/_rels/slide11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9.xml"/><Relationship Id="rId1" Type="http://schemas.openxmlformats.org/officeDocument/2006/relationships/slideLayout" Target="../slideLayouts/slideLayout10.xml"/><Relationship Id="rId4" Type="http://schemas.openxmlformats.org/officeDocument/2006/relationships/image" Target="../media/image155.png"/></Relationships>
</file>

<file path=ppt/slides/_rels/slide11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3.xml"/><Relationship Id="rId1" Type="http://schemas.openxmlformats.org/officeDocument/2006/relationships/slideLayout" Target="../slideLayouts/slideLayout10.xml"/><Relationship Id="rId4" Type="http://schemas.openxmlformats.org/officeDocument/2006/relationships/image" Target="../media/image161.png"/></Relationships>
</file>

<file path=ppt/slides/_rels/slide11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163.png"/></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7.xml"/><Relationship Id="rId1" Type="http://schemas.openxmlformats.org/officeDocument/2006/relationships/slideLayout" Target="../slideLayouts/slideLayout10.xml"/><Relationship Id="rId4" Type="http://schemas.openxmlformats.org/officeDocument/2006/relationships/image" Target="../media/image167.png"/></Relationships>
</file>

<file path=ppt/slides/_rels/slide12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8.xml"/><Relationship Id="rId1" Type="http://schemas.openxmlformats.org/officeDocument/2006/relationships/slideLayout" Target="../slideLayouts/slideLayout10.xml"/><Relationship Id="rId4" Type="http://schemas.openxmlformats.org/officeDocument/2006/relationships/image" Target="../media/image169.png"/></Relationships>
</file>

<file path=ppt/slides/_rels/slide1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9.xml"/><Relationship Id="rId1" Type="http://schemas.openxmlformats.org/officeDocument/2006/relationships/slideLayout" Target="../slideLayouts/slideLayout10.xml"/><Relationship Id="rId4" Type="http://schemas.openxmlformats.org/officeDocument/2006/relationships/image" Target="../media/image170.png"/></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0.xml"/><Relationship Id="rId1" Type="http://schemas.openxmlformats.org/officeDocument/2006/relationships/slideLayout" Target="../slideLayouts/slideLayout10.xml"/><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10.xml"/><Relationship Id="rId4" Type="http://schemas.openxmlformats.org/officeDocument/2006/relationships/image" Target="../media/image175.png"/></Relationships>
</file>

<file path=ppt/slides/_rels/slide1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10.xml"/><Relationship Id="rId4" Type="http://schemas.openxmlformats.org/officeDocument/2006/relationships/image" Target="../media/image177.png"/></Relationships>
</file>

<file path=ppt/slides/_rels/slide12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10.xml"/><Relationship Id="rId5" Type="http://schemas.openxmlformats.org/officeDocument/2006/relationships/image" Target="../media/image180.png"/><Relationship Id="rId4" Type="http://schemas.openxmlformats.org/officeDocument/2006/relationships/image" Target="../media/image179.png"/></Relationships>
</file>

<file path=ppt/slides/_rels/slide12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10.xml"/><Relationship Id="rId4" Type="http://schemas.openxmlformats.org/officeDocument/2006/relationships/image" Target="../media/image184.png"/></Relationships>
</file>

<file path=ppt/slides/_rels/slide1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9.xml"/><Relationship Id="rId1" Type="http://schemas.openxmlformats.org/officeDocument/2006/relationships/slideLayout" Target="../slideLayouts/slideLayout10.xml"/><Relationship Id="rId4" Type="http://schemas.openxmlformats.org/officeDocument/2006/relationships/image" Target="../media/image186.png"/></Relationships>
</file>

<file path=ppt/slides/_rels/slide13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5.xml"/><Relationship Id="rId1" Type="http://schemas.openxmlformats.org/officeDocument/2006/relationships/slideLayout" Target="../slideLayouts/slideLayout10.xml"/><Relationship Id="rId5" Type="http://schemas.openxmlformats.org/officeDocument/2006/relationships/image" Target="../media/image194.png"/><Relationship Id="rId4" Type="http://schemas.openxmlformats.org/officeDocument/2006/relationships/image" Target="../media/image193.png"/></Relationships>
</file>

<file path=ppt/slides/_rels/slide13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20.xml"/><Relationship Id="rId1" Type="http://schemas.openxmlformats.org/officeDocument/2006/relationships/slideLayout" Target="../slideLayouts/slideLayout3.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image" Target="../media/image201.png"/></Relationships>
</file>

<file path=ppt/slides/_rels/slide144.xml.rels><?xml version="1.0" encoding="UTF-8" standalone="yes"?>
<Relationships xmlns="http://schemas.openxmlformats.org/package/2006/relationships"><Relationship Id="rId8" Type="http://schemas.openxmlformats.org/officeDocument/2006/relationships/hyperlink" Target="mailto:emilbunyamin.caliskan@improbio.tech" TargetMode="External"/><Relationship Id="rId3" Type="http://schemas.openxmlformats.org/officeDocument/2006/relationships/image" Target="../media/image2.png"/><Relationship Id="rId7" Type="http://schemas.openxmlformats.org/officeDocument/2006/relationships/hyperlink" Target="mailto:emilbunyamin@360meka.com" TargetMode="External"/><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hyperlink" Target="https://www.improbio.tech/" TargetMode="External"/><Relationship Id="rId5" Type="http://schemas.openxmlformats.org/officeDocument/2006/relationships/hyperlink" Target="https://www.360meka.com/" TargetMode="External"/><Relationship Id="rId4" Type="http://schemas.openxmlformats.org/officeDocument/2006/relationships/hyperlink" Target="https://www.instagram.com/360mek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image" Target="../media/image102.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109.png"/></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6.xml"/><Relationship Id="rId1" Type="http://schemas.openxmlformats.org/officeDocument/2006/relationships/slideLayout" Target="../slideLayouts/slideLayout10.xml"/><Relationship Id="rId5" Type="http://schemas.openxmlformats.org/officeDocument/2006/relationships/image" Target="../media/image11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119.png"/></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0.xml"/><Relationship Id="rId1" Type="http://schemas.openxmlformats.org/officeDocument/2006/relationships/slideLayout" Target="../slideLayouts/slideLayout10.xml"/><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2.xml"/><Relationship Id="rId1" Type="http://schemas.openxmlformats.org/officeDocument/2006/relationships/slideLayout" Target="../slideLayouts/slideLayout10.xml"/><Relationship Id="rId4" Type="http://schemas.openxmlformats.org/officeDocument/2006/relationships/image" Target="../media/image125.png"/></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4.xml"/><Relationship Id="rId1" Type="http://schemas.openxmlformats.org/officeDocument/2006/relationships/slideLayout" Target="../slideLayouts/slideLayout10.xml"/><Relationship Id="rId5" Type="http://schemas.openxmlformats.org/officeDocument/2006/relationships/image" Target="../media/image130.png"/><Relationship Id="rId4" Type="http://schemas.openxmlformats.org/officeDocument/2006/relationships/image" Target="../media/image129.png"/></Relationships>
</file>

<file path=ppt/slides/_rels/slide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5.xml"/><Relationship Id="rId1" Type="http://schemas.openxmlformats.org/officeDocument/2006/relationships/slideLayout" Target="../slideLayouts/slideLayout1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Dikdörtgen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4" name="Resim 3" descr="Kulaklık takan ve dizüstü bilgisayarı olan adam">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Dikdörtgen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Başlık 1">
            <a:extLst>
              <a:ext uri="{FF2B5EF4-FFF2-40B4-BE49-F238E27FC236}">
                <a16:creationId xmlns:a16="http://schemas.microsoft.com/office/drawing/2014/main" id="{01253F3E-E6E8-4DEE-A6F6-D6A88FD391E3}"/>
              </a:ext>
            </a:extLst>
          </p:cNvPr>
          <p:cNvSpPr>
            <a:spLocks noGrp="1"/>
          </p:cNvSpPr>
          <p:nvPr>
            <p:ph type="ctrTitle"/>
          </p:nvPr>
        </p:nvSpPr>
        <p:spPr>
          <a:xfrm>
            <a:off x="1771794" y="1411614"/>
            <a:ext cx="8652938" cy="2017386"/>
          </a:xfrm>
        </p:spPr>
        <p:txBody>
          <a:bodyPr rtlCol="0">
            <a:normAutofit fontScale="90000"/>
          </a:bodyPr>
          <a:lstStyle>
            <a:defPPr>
              <a:defRPr lang="tr-TR"/>
            </a:defPPr>
          </a:lstStyle>
          <a:p>
            <a:pPr rtl="0"/>
            <a:r>
              <a:rPr lang="tr-TR" dirty="0"/>
              <a:t>Yazılım geliştiricisi eğitim modülü</a:t>
            </a:r>
          </a:p>
        </p:txBody>
      </p:sp>
      <p:sp>
        <p:nvSpPr>
          <p:cNvPr id="3" name="Alt Başlık 2">
            <a:extLst>
              <a:ext uri="{FF2B5EF4-FFF2-40B4-BE49-F238E27FC236}">
                <a16:creationId xmlns:a16="http://schemas.microsoft.com/office/drawing/2014/main" id="{1C954176-1A2D-47B9-B195-FB21407C0471}"/>
              </a:ext>
            </a:extLst>
          </p:cNvPr>
          <p:cNvSpPr>
            <a:spLocks noGrp="1"/>
          </p:cNvSpPr>
          <p:nvPr>
            <p:ph type="subTitle" idx="1"/>
          </p:nvPr>
        </p:nvSpPr>
        <p:spPr>
          <a:xfrm>
            <a:off x="1769532" y="3429000"/>
            <a:ext cx="8655200" cy="1933575"/>
          </a:xfrm>
        </p:spPr>
        <p:txBody>
          <a:bodyPr rtlCol="0">
            <a:normAutofit fontScale="55000" lnSpcReduction="20000"/>
          </a:bodyPr>
          <a:lstStyle>
            <a:defPPr>
              <a:defRPr lang="tr-TR"/>
            </a:defPPr>
          </a:lstStyle>
          <a:p>
            <a:pPr rtl="0">
              <a:spcAft>
                <a:spcPts val="600"/>
              </a:spcAft>
            </a:pPr>
            <a:r>
              <a:rPr lang="tr-TR" sz="4300" dirty="0">
                <a:solidFill>
                  <a:schemeClr val="tx2">
                    <a:lumMod val="90000"/>
                  </a:schemeClr>
                </a:solidFill>
              </a:rPr>
              <a:t>Eğitmen : E. Bünyamin ÇALIŞKAN</a:t>
            </a:r>
          </a:p>
          <a:p>
            <a:pPr algn="r" rtl="0">
              <a:spcAft>
                <a:spcPts val="600"/>
              </a:spcAft>
            </a:pPr>
            <a:r>
              <a:rPr lang="tr-TR" sz="2900" dirty="0">
                <a:solidFill>
                  <a:schemeClr val="tx2">
                    <a:lumMod val="90000"/>
                  </a:schemeClr>
                </a:solidFill>
              </a:rPr>
              <a:t>Instagram: </a:t>
            </a:r>
            <a:r>
              <a:rPr lang="tr-TR" sz="2900" dirty="0">
                <a:solidFill>
                  <a:schemeClr val="tx2">
                    <a:lumMod val="90000"/>
                  </a:schemeClr>
                </a:solidFill>
                <a:hlinkClick r:id="rId4"/>
              </a:rPr>
              <a:t>https://www.instagram.com/360meka</a:t>
            </a:r>
            <a:endParaRPr lang="tr-TR" sz="2900" dirty="0">
              <a:solidFill>
                <a:schemeClr val="tx2">
                  <a:lumMod val="90000"/>
                </a:schemeClr>
              </a:solidFill>
            </a:endParaRPr>
          </a:p>
          <a:p>
            <a:pPr algn="r" rtl="0">
              <a:spcAft>
                <a:spcPts val="600"/>
              </a:spcAft>
            </a:pPr>
            <a:r>
              <a:rPr lang="tr-TR" sz="2900" dirty="0">
                <a:solidFill>
                  <a:schemeClr val="tx2">
                    <a:lumMod val="90000"/>
                  </a:schemeClr>
                </a:solidFill>
              </a:rPr>
              <a:t>WEB SITE: </a:t>
            </a:r>
            <a:r>
              <a:rPr lang="tr-TR" sz="2900" dirty="0">
                <a:solidFill>
                  <a:schemeClr val="tx2">
                    <a:lumMod val="90000"/>
                  </a:schemeClr>
                </a:solidFill>
                <a:hlinkClick r:id="rId5"/>
              </a:rPr>
              <a:t>https://www.360meka.com</a:t>
            </a:r>
            <a:br>
              <a:rPr lang="tr-TR" sz="2900" dirty="0">
                <a:solidFill>
                  <a:schemeClr val="tx2">
                    <a:lumMod val="90000"/>
                  </a:schemeClr>
                </a:solidFill>
              </a:rPr>
            </a:br>
            <a:r>
              <a:rPr lang="tr-TR" sz="2900" dirty="0">
                <a:solidFill>
                  <a:schemeClr val="tx2">
                    <a:lumMod val="90000"/>
                  </a:schemeClr>
                </a:solidFill>
              </a:rPr>
              <a:t>WEB SITE-2 : </a:t>
            </a:r>
            <a:r>
              <a:rPr lang="tr-TR" sz="2900" dirty="0">
                <a:solidFill>
                  <a:schemeClr val="tx2">
                    <a:lumMod val="90000"/>
                  </a:schemeClr>
                </a:solidFill>
                <a:hlinkClick r:id="rId6"/>
              </a:rPr>
              <a:t>https://www.improbio.tech</a:t>
            </a:r>
            <a:endParaRPr lang="tr-TR" sz="2900" dirty="0">
              <a:solidFill>
                <a:schemeClr val="tx2">
                  <a:lumMod val="90000"/>
                </a:schemeClr>
              </a:solidFill>
            </a:endParaRPr>
          </a:p>
          <a:p>
            <a:pPr algn="l" rtl="0">
              <a:spcAft>
                <a:spcPts val="600"/>
              </a:spcAft>
            </a:pPr>
            <a:br>
              <a:rPr lang="tr-TR" sz="2900" dirty="0">
                <a:solidFill>
                  <a:schemeClr val="tx2">
                    <a:lumMod val="90000"/>
                  </a:schemeClr>
                </a:solidFill>
              </a:rPr>
            </a:br>
            <a:r>
              <a:rPr lang="tr-TR" sz="2900" dirty="0">
                <a:solidFill>
                  <a:schemeClr val="tx2">
                    <a:lumMod val="90000"/>
                  </a:schemeClr>
                </a:solidFill>
              </a:rPr>
              <a:t>E-Mail : </a:t>
            </a:r>
            <a:r>
              <a:rPr lang="tr-TR" sz="2900" dirty="0">
                <a:solidFill>
                  <a:schemeClr val="tx2">
                    <a:lumMod val="90000"/>
                  </a:schemeClr>
                </a:solidFill>
                <a:hlinkClick r:id="rId7"/>
              </a:rPr>
              <a:t>emilbunyamin@360meka.com</a:t>
            </a:r>
            <a:br>
              <a:rPr lang="tr-TR" sz="2900" dirty="0">
                <a:solidFill>
                  <a:schemeClr val="tx2">
                    <a:lumMod val="90000"/>
                  </a:schemeClr>
                </a:solidFill>
              </a:rPr>
            </a:br>
            <a:r>
              <a:rPr lang="tr-TR" sz="2900" dirty="0">
                <a:solidFill>
                  <a:schemeClr val="tx2">
                    <a:lumMod val="90000"/>
                  </a:schemeClr>
                </a:solidFill>
              </a:rPr>
              <a:t>E-Mail-2: </a:t>
            </a:r>
            <a:r>
              <a:rPr lang="tr-TR" sz="2900" b="0" i="0" u="none" strike="noStrike" dirty="0">
                <a:solidFill>
                  <a:srgbClr val="007EB0"/>
                </a:solidFill>
                <a:effectLst/>
                <a:latin typeface="Open Sans" panose="020B0606030504020204" pitchFamily="34" charset="0"/>
                <a:hlinkClick r:id="rId8"/>
              </a:rPr>
              <a:t>emilbunyamin.caliskan@improbio.tech</a:t>
            </a:r>
            <a:endParaRPr lang="tr-TR" sz="2900" dirty="0">
              <a:solidFill>
                <a:schemeClr val="tx2">
                  <a:lumMod val="90000"/>
                </a:schemeClr>
              </a:solidFill>
            </a:endParaRPr>
          </a:p>
        </p:txBody>
      </p:sp>
      <p:sp>
        <p:nvSpPr>
          <p:cNvPr id="13" name="Dikdörtgen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Kapsülleme (Encapsulation)</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200" b="0" i="0" dirty="0">
                <a:solidFill>
                  <a:srgbClr val="405261"/>
                </a:solidFill>
                <a:effectLst/>
                <a:latin typeface="AvenirRegular"/>
              </a:rPr>
              <a:t>Davranış ve özellikler sınıfta soyutlanır ve saklanır. Kapsülleme ile hangi özellik ve davranışın dışarıdan kullanılacağını belirleyebiliriz. Örneğin: Kişinin bizi ilgilendirmeyen kısımlarını private ederek yani saklayarak gizleyebiliriz. Bu olaya kapsülleme adı verilir.</a:t>
            </a:r>
          </a:p>
          <a:p>
            <a:pPr algn="l">
              <a:buFont typeface="Arial" panose="020B0604020202020204" pitchFamily="34" charset="0"/>
              <a:buChar char="•"/>
            </a:pPr>
            <a:r>
              <a:rPr lang="tr-TR" sz="1200" b="0" i="0" dirty="0">
                <a:solidFill>
                  <a:srgbClr val="405261"/>
                </a:solidFill>
                <a:effectLst/>
                <a:latin typeface="AvenirRegular"/>
              </a:rPr>
              <a:t>Kapsülleme Public, Private ve Protected olarak 3 kısımda incelenir.</a:t>
            </a:r>
          </a:p>
          <a:p>
            <a:pPr algn="l">
              <a:buFont typeface="Arial" panose="020B0604020202020204" pitchFamily="34" charset="0"/>
              <a:buChar char="•"/>
            </a:pPr>
            <a:r>
              <a:rPr lang="tr-TR" sz="1200" b="0" i="0" dirty="0">
                <a:solidFill>
                  <a:srgbClr val="405261"/>
                </a:solidFill>
                <a:effectLst/>
                <a:latin typeface="AvenirRegular"/>
              </a:rPr>
              <a:t>Public: Herkesin kullanabildiği özellik ve davranışlara verilen isimdir.</a:t>
            </a:r>
          </a:p>
          <a:p>
            <a:pPr algn="l">
              <a:buFont typeface="Arial" panose="020B0604020202020204" pitchFamily="34" charset="0"/>
              <a:buChar char="•"/>
            </a:pPr>
            <a:r>
              <a:rPr lang="tr-TR" sz="1200" b="0" i="0" dirty="0">
                <a:solidFill>
                  <a:srgbClr val="405261"/>
                </a:solidFill>
                <a:effectLst/>
                <a:latin typeface="AvenirRegular"/>
              </a:rPr>
              <a:t>Private: Sadece kendi sınıfında kullanılan özellik ve davranışlara verilen isimdir.</a:t>
            </a:r>
          </a:p>
          <a:p>
            <a:pPr algn="l">
              <a:buFont typeface="Arial" panose="020B0604020202020204" pitchFamily="34" charset="0"/>
              <a:buChar char="•"/>
            </a:pPr>
            <a:r>
              <a:rPr lang="tr-TR" sz="1200" b="0" i="0" dirty="0">
                <a:solidFill>
                  <a:srgbClr val="405261"/>
                </a:solidFill>
                <a:effectLst/>
                <a:latin typeface="AvenirRegular"/>
              </a:rPr>
              <a:t>Protected: Sınıf ve Miras Alınan alt sınıflarda kullanılmaya açık olanlara verilen isimdir.</a:t>
            </a:r>
          </a:p>
        </p:txBody>
      </p:sp>
    </p:spTree>
    <p:extLst>
      <p:ext uri="{BB962C8B-B14F-4D97-AF65-F5344CB8AC3E}">
        <p14:creationId xmlns:p14="http://schemas.microsoft.com/office/powerpoint/2010/main" val="15410821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SELECT INTO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SELECT INTO ifadesi ile bir tablodaki verileri alıp </a:t>
            </a:r>
            <a:r>
              <a:rPr lang="tr-TR" sz="1400" b="0" i="0" u="sng" dirty="0">
                <a:solidFill>
                  <a:schemeClr val="bg1"/>
                </a:solidFill>
                <a:effectLst/>
                <a:latin typeface="calibri" panose="020F0502020204030204" pitchFamily="34" charset="0"/>
              </a:rPr>
              <a:t>yeni</a:t>
            </a:r>
            <a:r>
              <a:rPr lang="tr-TR" sz="1400" b="0" i="0" dirty="0">
                <a:solidFill>
                  <a:schemeClr val="bg1"/>
                </a:solidFill>
                <a:effectLst/>
                <a:latin typeface="calibri" panose="020F0502020204030204" pitchFamily="34" charset="0"/>
              </a:rPr>
              <a:t> bir tablo oluşturup içine kopyalayabiliriz. Sonuçta veritabanındaki yeni bir tablo oluşturulacağı için veritabanı üzerinde işlem yapan kullanıcının yeni bir tablo oluşturma yetkisine sahip olması gerekmektedir.</a:t>
            </a:r>
            <a:endParaRPr lang="tr-TR" sz="1400" dirty="0">
              <a:solidFill>
                <a:schemeClr val="bg1"/>
              </a:solidFill>
            </a:endParaRPr>
          </a:p>
        </p:txBody>
      </p:sp>
      <p:pic>
        <p:nvPicPr>
          <p:cNvPr id="4" name="Resim 3">
            <a:extLst>
              <a:ext uri="{FF2B5EF4-FFF2-40B4-BE49-F238E27FC236}">
                <a16:creationId xmlns:a16="http://schemas.microsoft.com/office/drawing/2014/main" id="{6BBA88AB-662A-6327-76B4-FB27CF6D221E}"/>
              </a:ext>
            </a:extLst>
          </p:cNvPr>
          <p:cNvPicPr>
            <a:picLocks noChangeAspect="1"/>
          </p:cNvPicPr>
          <p:nvPr/>
        </p:nvPicPr>
        <p:blipFill>
          <a:blip r:embed="rId3"/>
          <a:stretch>
            <a:fillRect/>
          </a:stretch>
        </p:blipFill>
        <p:spPr>
          <a:xfrm>
            <a:off x="0" y="67802"/>
            <a:ext cx="8088403" cy="2265824"/>
          </a:xfrm>
          <a:prstGeom prst="rect">
            <a:avLst/>
          </a:prstGeom>
        </p:spPr>
      </p:pic>
      <p:pic>
        <p:nvPicPr>
          <p:cNvPr id="7" name="Resim 6">
            <a:extLst>
              <a:ext uri="{FF2B5EF4-FFF2-40B4-BE49-F238E27FC236}">
                <a16:creationId xmlns:a16="http://schemas.microsoft.com/office/drawing/2014/main" id="{302DE332-493B-0DDF-0F5A-98C5EC5276DA}"/>
              </a:ext>
            </a:extLst>
          </p:cNvPr>
          <p:cNvPicPr>
            <a:picLocks noChangeAspect="1"/>
          </p:cNvPicPr>
          <p:nvPr/>
        </p:nvPicPr>
        <p:blipFill>
          <a:blip r:embed="rId4"/>
          <a:stretch>
            <a:fillRect/>
          </a:stretch>
        </p:blipFill>
        <p:spPr>
          <a:xfrm>
            <a:off x="0" y="2281424"/>
            <a:ext cx="8109081" cy="3508375"/>
          </a:xfrm>
          <a:prstGeom prst="rect">
            <a:avLst/>
          </a:prstGeom>
        </p:spPr>
      </p:pic>
    </p:spTree>
    <p:extLst>
      <p:ext uri="{BB962C8B-B14F-4D97-AF65-F5344CB8AC3E}">
        <p14:creationId xmlns:p14="http://schemas.microsoft.com/office/powerpoint/2010/main" val="16067789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INSERT INTO SELECT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INSERT INTO ifadesi ile bir tablodaki verileri alıp </a:t>
            </a:r>
            <a:r>
              <a:rPr lang="tr-TR" sz="1400" b="0" i="0" u="sng" dirty="0">
                <a:solidFill>
                  <a:schemeClr val="bg1"/>
                </a:solidFill>
                <a:effectLst/>
                <a:latin typeface="calibri" panose="020F0502020204030204" pitchFamily="34" charset="0"/>
              </a:rPr>
              <a:t>var olan</a:t>
            </a:r>
            <a:r>
              <a:rPr lang="tr-TR" sz="1400" b="0" i="0" dirty="0">
                <a:solidFill>
                  <a:schemeClr val="bg1"/>
                </a:solidFill>
                <a:effectLst/>
                <a:latin typeface="calibri" panose="020F0502020204030204" pitchFamily="34" charset="0"/>
              </a:rPr>
              <a:t> bir tablo içine kopyalayabiliriz. Hedefte belirttiğimiz tablonun var olması gerekmektedir. Hedef tabloda var olan alanlar silinmez. Var olan alanların yanına yeni alanlar eklenir.</a:t>
            </a:r>
            <a:endParaRPr lang="tr-TR" sz="1400" dirty="0">
              <a:solidFill>
                <a:schemeClr val="bg1"/>
              </a:solidFill>
            </a:endParaRPr>
          </a:p>
        </p:txBody>
      </p:sp>
      <p:pic>
        <p:nvPicPr>
          <p:cNvPr id="3" name="Resim 2">
            <a:extLst>
              <a:ext uri="{FF2B5EF4-FFF2-40B4-BE49-F238E27FC236}">
                <a16:creationId xmlns:a16="http://schemas.microsoft.com/office/drawing/2014/main" id="{AF2ECDE2-3FB7-A220-A3E8-5315E269BDD9}"/>
              </a:ext>
            </a:extLst>
          </p:cNvPr>
          <p:cNvPicPr>
            <a:picLocks noChangeAspect="1"/>
          </p:cNvPicPr>
          <p:nvPr/>
        </p:nvPicPr>
        <p:blipFill>
          <a:blip r:embed="rId3"/>
          <a:stretch>
            <a:fillRect/>
          </a:stretch>
        </p:blipFill>
        <p:spPr>
          <a:xfrm>
            <a:off x="1" y="144597"/>
            <a:ext cx="8112940" cy="2979603"/>
          </a:xfrm>
          <a:prstGeom prst="rect">
            <a:avLst/>
          </a:prstGeom>
        </p:spPr>
      </p:pic>
    </p:spTree>
    <p:extLst>
      <p:ext uri="{BB962C8B-B14F-4D97-AF65-F5344CB8AC3E}">
        <p14:creationId xmlns:p14="http://schemas.microsoft.com/office/powerpoint/2010/main" val="1046485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CREATE DATABASE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CREATE DATABASE ifadesi ile yeni bir veritabanı oluşturulur. Bu işlemi yapabilmek için mevcut kullanıcımızın veritabanı oluşturma yetkisine sahip olması gerekmektedir.</a:t>
            </a:r>
            <a:endParaRPr lang="tr-TR" sz="1400" dirty="0">
              <a:solidFill>
                <a:schemeClr val="bg1"/>
              </a:solidFill>
            </a:endParaRPr>
          </a:p>
        </p:txBody>
      </p:sp>
      <p:pic>
        <p:nvPicPr>
          <p:cNvPr id="4" name="Resim 3">
            <a:extLst>
              <a:ext uri="{FF2B5EF4-FFF2-40B4-BE49-F238E27FC236}">
                <a16:creationId xmlns:a16="http://schemas.microsoft.com/office/drawing/2014/main" id="{648852A2-1001-254D-8D5B-43343FBE5239}"/>
              </a:ext>
            </a:extLst>
          </p:cNvPr>
          <p:cNvPicPr>
            <a:picLocks noChangeAspect="1"/>
          </p:cNvPicPr>
          <p:nvPr/>
        </p:nvPicPr>
        <p:blipFill>
          <a:blip r:embed="rId3"/>
          <a:stretch>
            <a:fillRect/>
          </a:stretch>
        </p:blipFill>
        <p:spPr>
          <a:xfrm>
            <a:off x="0" y="194785"/>
            <a:ext cx="8116545" cy="662465"/>
          </a:xfrm>
          <a:prstGeom prst="rect">
            <a:avLst/>
          </a:prstGeom>
        </p:spPr>
      </p:pic>
    </p:spTree>
    <p:extLst>
      <p:ext uri="{BB962C8B-B14F-4D97-AF65-F5344CB8AC3E}">
        <p14:creationId xmlns:p14="http://schemas.microsoft.com/office/powerpoint/2010/main" val="28448246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CREATE TABLE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CREATE TABLE ifadesi ile var olan veri tabanımıza yeni bir tablo oluşturulur. Bu işlemi yapabilmek için mevcut kullanıcımızın tablo oluşturma yetkisine sahip olması gerekmektedir.</a:t>
            </a:r>
            <a:endParaRPr lang="tr-TR" sz="1400" dirty="0">
              <a:solidFill>
                <a:schemeClr val="bg1"/>
              </a:solidFill>
            </a:endParaRPr>
          </a:p>
        </p:txBody>
      </p:sp>
      <p:pic>
        <p:nvPicPr>
          <p:cNvPr id="3" name="Resim 2">
            <a:extLst>
              <a:ext uri="{FF2B5EF4-FFF2-40B4-BE49-F238E27FC236}">
                <a16:creationId xmlns:a16="http://schemas.microsoft.com/office/drawing/2014/main" id="{2336B562-64A6-6FB0-22B0-30E28E88E1EA}"/>
              </a:ext>
            </a:extLst>
          </p:cNvPr>
          <p:cNvPicPr>
            <a:picLocks noChangeAspect="1"/>
          </p:cNvPicPr>
          <p:nvPr/>
        </p:nvPicPr>
        <p:blipFill>
          <a:blip r:embed="rId3"/>
          <a:stretch>
            <a:fillRect/>
          </a:stretch>
        </p:blipFill>
        <p:spPr>
          <a:xfrm>
            <a:off x="1" y="143348"/>
            <a:ext cx="8080272" cy="1352077"/>
          </a:xfrm>
          <a:prstGeom prst="rect">
            <a:avLst/>
          </a:prstGeom>
        </p:spPr>
      </p:pic>
      <p:pic>
        <p:nvPicPr>
          <p:cNvPr id="7" name="Resim 6">
            <a:extLst>
              <a:ext uri="{FF2B5EF4-FFF2-40B4-BE49-F238E27FC236}">
                <a16:creationId xmlns:a16="http://schemas.microsoft.com/office/drawing/2014/main" id="{FDBE5D49-76FA-D426-1485-D6B47D0C95C0}"/>
              </a:ext>
            </a:extLst>
          </p:cNvPr>
          <p:cNvPicPr>
            <a:picLocks noChangeAspect="1"/>
          </p:cNvPicPr>
          <p:nvPr/>
        </p:nvPicPr>
        <p:blipFill>
          <a:blip r:embed="rId4"/>
          <a:stretch>
            <a:fillRect/>
          </a:stretch>
        </p:blipFill>
        <p:spPr>
          <a:xfrm>
            <a:off x="0" y="1648531"/>
            <a:ext cx="7991475" cy="1311639"/>
          </a:xfrm>
          <a:prstGeom prst="rect">
            <a:avLst/>
          </a:prstGeom>
        </p:spPr>
      </p:pic>
      <p:pic>
        <p:nvPicPr>
          <p:cNvPr id="9" name="Resim 8">
            <a:extLst>
              <a:ext uri="{FF2B5EF4-FFF2-40B4-BE49-F238E27FC236}">
                <a16:creationId xmlns:a16="http://schemas.microsoft.com/office/drawing/2014/main" id="{2169F976-05A6-2AC6-D913-1EE77A29E005}"/>
              </a:ext>
            </a:extLst>
          </p:cNvPr>
          <p:cNvPicPr>
            <a:picLocks noChangeAspect="1"/>
          </p:cNvPicPr>
          <p:nvPr/>
        </p:nvPicPr>
        <p:blipFill>
          <a:blip r:embed="rId5"/>
          <a:stretch>
            <a:fillRect/>
          </a:stretch>
        </p:blipFill>
        <p:spPr>
          <a:xfrm>
            <a:off x="1" y="3158627"/>
            <a:ext cx="8080272" cy="518377"/>
          </a:xfrm>
          <a:prstGeom prst="rect">
            <a:avLst/>
          </a:prstGeom>
        </p:spPr>
      </p:pic>
    </p:spTree>
    <p:extLst>
      <p:ext uri="{BB962C8B-B14F-4D97-AF65-F5344CB8AC3E}">
        <p14:creationId xmlns:p14="http://schemas.microsoft.com/office/powerpoint/2010/main" val="21550718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CONSTRAINTS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CREATE TABLE ifadesi ile var olan veritabanımızda yeni bir tablo oluşturulur. Ancak oluşturulacak tablo alanlarının belli başlı kriterlere göre oluşmasını isteyebiliriz. Sadece bir alan için bunu yapabileceğimiz gibi bütün alanlar içinde uygulayabiliriz.</a:t>
            </a:r>
            <a:endParaRPr lang="tr-TR" sz="1400" dirty="0">
              <a:solidFill>
                <a:schemeClr val="bg1"/>
              </a:solidFill>
            </a:endParaRPr>
          </a:p>
        </p:txBody>
      </p:sp>
      <p:pic>
        <p:nvPicPr>
          <p:cNvPr id="4" name="Resim 3">
            <a:extLst>
              <a:ext uri="{FF2B5EF4-FFF2-40B4-BE49-F238E27FC236}">
                <a16:creationId xmlns:a16="http://schemas.microsoft.com/office/drawing/2014/main" id="{63DED2AB-088F-4969-10EA-2D6E0134FF4A}"/>
              </a:ext>
            </a:extLst>
          </p:cNvPr>
          <p:cNvPicPr>
            <a:picLocks noChangeAspect="1"/>
          </p:cNvPicPr>
          <p:nvPr/>
        </p:nvPicPr>
        <p:blipFill>
          <a:blip r:embed="rId3"/>
          <a:stretch>
            <a:fillRect/>
          </a:stretch>
        </p:blipFill>
        <p:spPr>
          <a:xfrm>
            <a:off x="1" y="211309"/>
            <a:ext cx="8091346" cy="2379491"/>
          </a:xfrm>
          <a:prstGeom prst="rect">
            <a:avLst/>
          </a:prstGeom>
        </p:spPr>
      </p:pic>
    </p:spTree>
    <p:extLst>
      <p:ext uri="{BB962C8B-B14F-4D97-AF65-F5344CB8AC3E}">
        <p14:creationId xmlns:p14="http://schemas.microsoft.com/office/powerpoint/2010/main" val="27067930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CONSTRAINTS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CREATE TABLE ifadesi ile var olan veritabanımızda yeni bir tablo oluşturulur. Ancak oluşturulacak tablo alanlarının belli başlı kriterlere göre oluşmasını isteyebiliriz. Sadece bir alan için bunu yapabileceğimiz gibi bütün alanlar içinde uygulayabiliriz.</a:t>
            </a:r>
            <a:endParaRPr lang="tr-TR" sz="1400" dirty="0">
              <a:solidFill>
                <a:schemeClr val="bg1"/>
              </a:solidFill>
            </a:endParaRPr>
          </a:p>
        </p:txBody>
      </p:sp>
      <p:pic>
        <p:nvPicPr>
          <p:cNvPr id="4" name="Resim 3">
            <a:extLst>
              <a:ext uri="{FF2B5EF4-FFF2-40B4-BE49-F238E27FC236}">
                <a16:creationId xmlns:a16="http://schemas.microsoft.com/office/drawing/2014/main" id="{63DED2AB-088F-4969-10EA-2D6E0134FF4A}"/>
              </a:ext>
            </a:extLst>
          </p:cNvPr>
          <p:cNvPicPr>
            <a:picLocks noChangeAspect="1"/>
          </p:cNvPicPr>
          <p:nvPr/>
        </p:nvPicPr>
        <p:blipFill>
          <a:blip r:embed="rId3"/>
          <a:stretch>
            <a:fillRect/>
          </a:stretch>
        </p:blipFill>
        <p:spPr>
          <a:xfrm>
            <a:off x="1" y="211309"/>
            <a:ext cx="8091346" cy="2379491"/>
          </a:xfrm>
          <a:prstGeom prst="rect">
            <a:avLst/>
          </a:prstGeom>
        </p:spPr>
      </p:pic>
    </p:spTree>
    <p:extLst>
      <p:ext uri="{BB962C8B-B14F-4D97-AF65-F5344CB8AC3E}">
        <p14:creationId xmlns:p14="http://schemas.microsoft.com/office/powerpoint/2010/main" val="38159290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NOT NULL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Tablomuza kayıt girerken  NOT NULL kriteri ile belirleyeceğimiz alan veya alanların boş geçilmesini engelleyebiliriz. NOT NULL kriteri tabloyu ilk defa oluştururken belirlenebileceği gibi daha sonra ALTER yapısı ile de belirleyeceğimiz alanlara NOT NULL kriterini verebiliriz.</a:t>
            </a:r>
            <a:endParaRPr lang="tr-TR" sz="1400" dirty="0">
              <a:solidFill>
                <a:schemeClr val="bg1"/>
              </a:solidFill>
            </a:endParaRPr>
          </a:p>
        </p:txBody>
      </p:sp>
      <p:pic>
        <p:nvPicPr>
          <p:cNvPr id="3" name="Resim 2">
            <a:extLst>
              <a:ext uri="{FF2B5EF4-FFF2-40B4-BE49-F238E27FC236}">
                <a16:creationId xmlns:a16="http://schemas.microsoft.com/office/drawing/2014/main" id="{5478DFF2-5596-904C-BC6A-35B32F9EFB88}"/>
              </a:ext>
            </a:extLst>
          </p:cNvPr>
          <p:cNvPicPr>
            <a:picLocks noChangeAspect="1"/>
          </p:cNvPicPr>
          <p:nvPr/>
        </p:nvPicPr>
        <p:blipFill>
          <a:blip r:embed="rId3"/>
          <a:stretch>
            <a:fillRect/>
          </a:stretch>
        </p:blipFill>
        <p:spPr>
          <a:xfrm>
            <a:off x="0" y="173576"/>
            <a:ext cx="8134530" cy="3011989"/>
          </a:xfrm>
          <a:prstGeom prst="rect">
            <a:avLst/>
          </a:prstGeom>
        </p:spPr>
      </p:pic>
    </p:spTree>
    <p:extLst>
      <p:ext uri="{BB962C8B-B14F-4D97-AF65-F5344CB8AC3E}">
        <p14:creationId xmlns:p14="http://schemas.microsoft.com/office/powerpoint/2010/main" val="13469488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UNIQE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fontScale="85000" lnSpcReduction="10000"/>
          </a:bodyPr>
          <a:lstStyle/>
          <a:p>
            <a:pPr algn="l"/>
            <a:r>
              <a:rPr lang="tr-TR" sz="1400" b="0" i="0" dirty="0">
                <a:solidFill>
                  <a:schemeClr val="bg1"/>
                </a:solidFill>
                <a:effectLst/>
                <a:latin typeface="calibri" panose="020F0502020204030204" pitchFamily="34" charset="0"/>
              </a:rPr>
              <a:t>Tablomuzda bir alandaki verilerin tekrarlı olmasını istemiyorsak UNIQUE kriterini kullanmamız gerekir. Tablo tasarımını yaparken bir alanın UNIQUE olup olmayacağına iyi karar vermemiz gerekir. Çünkü daha sonradan ALTER komutu ile alanın özelliklerini değiştirirken, ilgili alanda tekrarlayan kayıtlar varsa UNIQUE değerini veremeyiz. PRIMARY KEY ile çokça karıştırılmaktadır. Aradaki farkları sıralayacak olursak:</a:t>
            </a:r>
            <a:br>
              <a:rPr lang="tr-TR" sz="1400" dirty="0">
                <a:solidFill>
                  <a:schemeClr val="bg1"/>
                </a:solidFill>
              </a:rPr>
            </a:br>
            <a:br>
              <a:rPr lang="tr-TR" sz="1400" dirty="0">
                <a:solidFill>
                  <a:schemeClr val="bg1"/>
                </a:solidFill>
              </a:rPr>
            </a:br>
            <a:r>
              <a:rPr lang="tr-TR" sz="1400" b="0" i="0" dirty="0">
                <a:solidFill>
                  <a:schemeClr val="bg1"/>
                </a:solidFill>
                <a:effectLst/>
                <a:latin typeface="calibri" panose="020F0502020204030204" pitchFamily="34" charset="0"/>
              </a:rPr>
              <a:t>- Birden fazla alan tek bir PRIMARY KEY ile tanımlanabilir. Ancak PRIMARY KEY yapısı her tabloda sadece bir tane olabilir. UNIQUE yapısı bir tabloda birden fazla olabilir.</a:t>
            </a:r>
            <a:br>
              <a:rPr lang="tr-TR" sz="1400" b="1" i="0" dirty="0">
                <a:solidFill>
                  <a:schemeClr val="bg1"/>
                </a:solidFill>
                <a:effectLst/>
                <a:latin typeface="calibri" panose="020F0502020204030204" pitchFamily="34" charset="0"/>
              </a:rPr>
            </a:br>
            <a:r>
              <a:rPr lang="tr-TR" sz="1400" b="0" i="0" dirty="0">
                <a:solidFill>
                  <a:schemeClr val="bg1"/>
                </a:solidFill>
                <a:effectLst/>
                <a:latin typeface="calibri" panose="020F0502020204030204" pitchFamily="34" charset="0"/>
              </a:rPr>
              <a:t>- PRIMARY KEY yapısı ile boş kayıtlara izin verilmez. UNIQUE yapısında boş kayıtlara izi n verilir.</a:t>
            </a:r>
            <a:br>
              <a:rPr lang="tr-TR" sz="1400" dirty="0">
                <a:solidFill>
                  <a:schemeClr val="bg1"/>
                </a:solidFill>
              </a:rPr>
            </a:br>
            <a:r>
              <a:rPr lang="tr-TR" sz="1400" b="0" i="0" dirty="0">
                <a:solidFill>
                  <a:schemeClr val="bg1"/>
                </a:solidFill>
                <a:effectLst/>
                <a:latin typeface="calibri" panose="020F0502020204030204" pitchFamily="34" charset="0"/>
              </a:rPr>
              <a:t>- PRIMARY KEY yapısı ile tablo üzerinde bir index tanımı oluşturulur her kaydın benzersiz bir tanımı yapılır. Böylece kullandığınız uygulama geliştirme ortamında (Ör: .NET) tablo üzerinde daha etkin sonuçlar elde edilebilir. UNIQUE yapısında ise alandaki değerlerin benzersiz olup olmadığına bakılır. Birden fazla alanda UNIQUE yapıldığında bunları bir index adıyla tanımlanma sağlanabilir ancak bu sadece bir tanımladır.</a:t>
            </a:r>
            <a:endParaRPr lang="tr-TR" sz="1400" dirty="0">
              <a:solidFill>
                <a:schemeClr val="bg1"/>
              </a:solidFill>
            </a:endParaRPr>
          </a:p>
        </p:txBody>
      </p:sp>
      <p:pic>
        <p:nvPicPr>
          <p:cNvPr id="4" name="Resim 3">
            <a:extLst>
              <a:ext uri="{FF2B5EF4-FFF2-40B4-BE49-F238E27FC236}">
                <a16:creationId xmlns:a16="http://schemas.microsoft.com/office/drawing/2014/main" id="{DE313D09-A236-0879-107F-698F39C30FBF}"/>
              </a:ext>
            </a:extLst>
          </p:cNvPr>
          <p:cNvPicPr>
            <a:picLocks noChangeAspect="1"/>
          </p:cNvPicPr>
          <p:nvPr/>
        </p:nvPicPr>
        <p:blipFill>
          <a:blip r:embed="rId3"/>
          <a:stretch>
            <a:fillRect/>
          </a:stretch>
        </p:blipFill>
        <p:spPr>
          <a:xfrm>
            <a:off x="0" y="0"/>
            <a:ext cx="8123122" cy="4133850"/>
          </a:xfrm>
          <a:prstGeom prst="rect">
            <a:avLst/>
          </a:prstGeom>
        </p:spPr>
      </p:pic>
      <p:pic>
        <p:nvPicPr>
          <p:cNvPr id="7" name="Resim 6">
            <a:extLst>
              <a:ext uri="{FF2B5EF4-FFF2-40B4-BE49-F238E27FC236}">
                <a16:creationId xmlns:a16="http://schemas.microsoft.com/office/drawing/2014/main" id="{BF76B75E-1BC0-540F-C3C2-D74B9E6234BF}"/>
              </a:ext>
            </a:extLst>
          </p:cNvPr>
          <p:cNvPicPr>
            <a:picLocks noChangeAspect="1"/>
          </p:cNvPicPr>
          <p:nvPr/>
        </p:nvPicPr>
        <p:blipFill>
          <a:blip r:embed="rId4"/>
          <a:stretch>
            <a:fillRect/>
          </a:stretch>
        </p:blipFill>
        <p:spPr>
          <a:xfrm>
            <a:off x="0" y="4238475"/>
            <a:ext cx="8123122" cy="2454196"/>
          </a:xfrm>
          <a:prstGeom prst="rect">
            <a:avLst/>
          </a:prstGeom>
        </p:spPr>
      </p:pic>
    </p:spTree>
    <p:extLst>
      <p:ext uri="{BB962C8B-B14F-4D97-AF65-F5344CB8AC3E}">
        <p14:creationId xmlns:p14="http://schemas.microsoft.com/office/powerpoint/2010/main" val="27468013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PRIMARY KEY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fontScale="92500" lnSpcReduction="10000"/>
          </a:bodyPr>
          <a:lstStyle/>
          <a:p>
            <a:pPr algn="l"/>
            <a:r>
              <a:rPr lang="tr-TR" sz="1400" b="0" i="0" dirty="0">
                <a:solidFill>
                  <a:schemeClr val="bg1"/>
                </a:solidFill>
                <a:effectLst/>
                <a:latin typeface="calibri" panose="020F0502020204030204" pitchFamily="34" charset="0"/>
              </a:rPr>
              <a:t>PRIMARY KEY ile tablomuzdaki ilgili alanda benzersiz kayıtların tutulmasını istediğimiz durumlarda kullanılır. Yapısal olarak UNIQUE ile karıştırılabilir. Aradaki farkları sıralayacak olursak:</a:t>
            </a:r>
            <a:br>
              <a:rPr lang="tr-TR" sz="1400" dirty="0">
                <a:solidFill>
                  <a:schemeClr val="bg1"/>
                </a:solidFill>
              </a:rPr>
            </a:br>
            <a:br>
              <a:rPr lang="tr-TR" sz="1400" dirty="0">
                <a:solidFill>
                  <a:schemeClr val="bg1"/>
                </a:solidFill>
              </a:rPr>
            </a:br>
            <a:r>
              <a:rPr lang="tr-TR" sz="1400" b="0" i="0" dirty="0">
                <a:solidFill>
                  <a:schemeClr val="bg1"/>
                </a:solidFill>
                <a:effectLst/>
                <a:latin typeface="calibri" panose="020F0502020204030204" pitchFamily="34" charset="0"/>
              </a:rPr>
              <a:t>- Birden fazla alan tek bir PRIMARY KEY ile tanımlanabilir. Ancak PRIMARY KEY yapısı her tabloda sadece bir tane olabilir. UNIQUE yapısı bir tabloda birden fazla olabilir.</a:t>
            </a:r>
            <a:br>
              <a:rPr lang="tr-TR" sz="1400" b="1" i="0" dirty="0">
                <a:solidFill>
                  <a:schemeClr val="bg1"/>
                </a:solidFill>
                <a:effectLst/>
                <a:latin typeface="calibri" panose="020F0502020204030204" pitchFamily="34" charset="0"/>
              </a:rPr>
            </a:br>
            <a:r>
              <a:rPr lang="tr-TR" sz="1400" b="0" i="0" dirty="0">
                <a:solidFill>
                  <a:schemeClr val="bg1"/>
                </a:solidFill>
                <a:effectLst/>
                <a:latin typeface="calibri" panose="020F0502020204030204" pitchFamily="34" charset="0"/>
              </a:rPr>
              <a:t>- PRIMARY KEY yapısı ile boş kayıtlara izin verilmez. UNIQUE yapısında boş kayıtlara izi n verilir.</a:t>
            </a:r>
            <a:br>
              <a:rPr lang="tr-TR" sz="1400" dirty="0">
                <a:solidFill>
                  <a:schemeClr val="bg1"/>
                </a:solidFill>
              </a:rPr>
            </a:br>
            <a:r>
              <a:rPr lang="tr-TR" sz="1400" b="0" i="0" dirty="0">
                <a:solidFill>
                  <a:schemeClr val="bg1"/>
                </a:solidFill>
                <a:effectLst/>
                <a:latin typeface="calibri" panose="020F0502020204030204" pitchFamily="34" charset="0"/>
              </a:rPr>
              <a:t>- PRIMARY KEY yapısı ile tablo üzerinde bir index tanımı oluşturulur her kaydın benzersiz bir tanımı yapılır. Böylece kullandığınız uygulama geliştirme ortamında (Ör: .NET) tablo üzerinde daha etkin sonuçlar elde edilebilir. UNIQUE yapısında ise alandaki değerlerin benzersiz olup olmadığına bakılır. Birden fazla alanda UNIQUE yapıldığında bunları bir index adıyla tanımlanması sağlaabilir ancak bu sadece bir tanımladır.</a:t>
            </a:r>
            <a:endParaRPr lang="tr-TR" sz="1400" dirty="0">
              <a:solidFill>
                <a:schemeClr val="bg1"/>
              </a:solidFill>
            </a:endParaRPr>
          </a:p>
        </p:txBody>
      </p:sp>
      <p:pic>
        <p:nvPicPr>
          <p:cNvPr id="3" name="Resim 2">
            <a:extLst>
              <a:ext uri="{FF2B5EF4-FFF2-40B4-BE49-F238E27FC236}">
                <a16:creationId xmlns:a16="http://schemas.microsoft.com/office/drawing/2014/main" id="{EFEB7A9C-0A0B-0AA1-33B2-478773957DF3}"/>
              </a:ext>
            </a:extLst>
          </p:cNvPr>
          <p:cNvPicPr>
            <a:picLocks noChangeAspect="1"/>
          </p:cNvPicPr>
          <p:nvPr/>
        </p:nvPicPr>
        <p:blipFill>
          <a:blip r:embed="rId3"/>
          <a:stretch>
            <a:fillRect/>
          </a:stretch>
        </p:blipFill>
        <p:spPr>
          <a:xfrm>
            <a:off x="1" y="215115"/>
            <a:ext cx="8119184" cy="2451886"/>
          </a:xfrm>
          <a:prstGeom prst="rect">
            <a:avLst/>
          </a:prstGeom>
        </p:spPr>
      </p:pic>
      <p:pic>
        <p:nvPicPr>
          <p:cNvPr id="8" name="Resim 7">
            <a:extLst>
              <a:ext uri="{FF2B5EF4-FFF2-40B4-BE49-F238E27FC236}">
                <a16:creationId xmlns:a16="http://schemas.microsoft.com/office/drawing/2014/main" id="{6DB1FD7A-1916-B713-A518-6CA39E71082E}"/>
              </a:ext>
            </a:extLst>
          </p:cNvPr>
          <p:cNvPicPr>
            <a:picLocks noChangeAspect="1"/>
          </p:cNvPicPr>
          <p:nvPr/>
        </p:nvPicPr>
        <p:blipFill>
          <a:blip r:embed="rId4"/>
          <a:stretch>
            <a:fillRect/>
          </a:stretch>
        </p:blipFill>
        <p:spPr>
          <a:xfrm>
            <a:off x="0" y="2705101"/>
            <a:ext cx="8069864" cy="4152899"/>
          </a:xfrm>
          <a:prstGeom prst="rect">
            <a:avLst/>
          </a:prstGeom>
        </p:spPr>
      </p:pic>
    </p:spTree>
    <p:extLst>
      <p:ext uri="{BB962C8B-B14F-4D97-AF65-F5344CB8AC3E}">
        <p14:creationId xmlns:p14="http://schemas.microsoft.com/office/powerpoint/2010/main" val="35958144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FOREIGN KEY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Temel olarak FOREIGN KEY yardımcı index oluşturmak için kullanılır. Bir tabloda "id" alanına PRIMARY KEY uygulayabiliriz. Ancak aynı tablodaki başka bir alan farklı bir tablodaki kayda bağlı çalışabilir. MS Access Veritabanlarında bu duruma "İlişkili Veritabanı" deniliyor. İşte bu iki tablo arasında bir bağ kurmak gerektiği durumlarda FOREIGN KEY devreye giriyor. Böylece tablolar arası veri akışı daha hızlı olduğu gibi ileride artan kayıt sayısı sonucu veri bozulmalarının önüne geçilmiş olunur.</a:t>
            </a:r>
            <a:endParaRPr lang="tr-TR" sz="1400" dirty="0">
              <a:solidFill>
                <a:schemeClr val="bg1"/>
              </a:solidFill>
            </a:endParaRPr>
          </a:p>
        </p:txBody>
      </p:sp>
      <p:pic>
        <p:nvPicPr>
          <p:cNvPr id="4" name="Resim 3">
            <a:extLst>
              <a:ext uri="{FF2B5EF4-FFF2-40B4-BE49-F238E27FC236}">
                <a16:creationId xmlns:a16="http://schemas.microsoft.com/office/drawing/2014/main" id="{F259F85D-771C-9826-F7E5-5F6E8EC9E84C}"/>
              </a:ext>
            </a:extLst>
          </p:cNvPr>
          <p:cNvPicPr>
            <a:picLocks noChangeAspect="1"/>
          </p:cNvPicPr>
          <p:nvPr/>
        </p:nvPicPr>
        <p:blipFill>
          <a:blip r:embed="rId3"/>
          <a:stretch>
            <a:fillRect/>
          </a:stretch>
        </p:blipFill>
        <p:spPr>
          <a:xfrm>
            <a:off x="0" y="228324"/>
            <a:ext cx="8116281" cy="2286276"/>
          </a:xfrm>
          <a:prstGeom prst="rect">
            <a:avLst/>
          </a:prstGeom>
        </p:spPr>
      </p:pic>
      <p:pic>
        <p:nvPicPr>
          <p:cNvPr id="7" name="Resim 6">
            <a:extLst>
              <a:ext uri="{FF2B5EF4-FFF2-40B4-BE49-F238E27FC236}">
                <a16:creationId xmlns:a16="http://schemas.microsoft.com/office/drawing/2014/main" id="{86E6E292-F855-AC4D-0D44-ABFFD765D812}"/>
              </a:ext>
            </a:extLst>
          </p:cNvPr>
          <p:cNvPicPr>
            <a:picLocks noChangeAspect="1"/>
          </p:cNvPicPr>
          <p:nvPr/>
        </p:nvPicPr>
        <p:blipFill>
          <a:blip r:embed="rId4"/>
          <a:stretch>
            <a:fillRect/>
          </a:stretch>
        </p:blipFill>
        <p:spPr>
          <a:xfrm>
            <a:off x="49372" y="2598173"/>
            <a:ext cx="8066909" cy="3964552"/>
          </a:xfrm>
          <a:prstGeom prst="rect">
            <a:avLst/>
          </a:prstGeom>
        </p:spPr>
      </p:pic>
    </p:spTree>
    <p:extLst>
      <p:ext uri="{BB962C8B-B14F-4D97-AF65-F5344CB8AC3E}">
        <p14:creationId xmlns:p14="http://schemas.microsoft.com/office/powerpoint/2010/main" val="17867630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Miras Alma (Inheritance)</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200" b="0" i="0" dirty="0">
                <a:solidFill>
                  <a:srgbClr val="405261"/>
                </a:solidFill>
                <a:effectLst/>
                <a:latin typeface="AvenirRegular"/>
              </a:rPr>
              <a:t>Alt ve üst sınıfın ortak özelliklerinden alabilme sistemine Miras Alma denir. Örneğin; Bir nesneni diğer bir nesne ile ortak özelliklerindeki verileri alabilir.</a:t>
            </a:r>
          </a:p>
        </p:txBody>
      </p:sp>
    </p:spTree>
    <p:extLst>
      <p:ext uri="{BB962C8B-B14F-4D97-AF65-F5344CB8AC3E}">
        <p14:creationId xmlns:p14="http://schemas.microsoft.com/office/powerpoint/2010/main" val="33342719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FOREIGN KEY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Temel olarak FOREIGN KEY yardımcı index oluşturmak için kullanılır. Bir tabloda "id" alanına PRIMARY KEY uygulayabiliriz. Ancak aynı tablodaki başka bir alan farklı bir tablodaki kayda bağlı çalışabilir. MS Access Veritabanlarında bu duruma "İlişkili Veritabanı" deniliyor. İşte bu iki tablo arasında bir bağ kurmak gerektiği durumlarda FOREIGN KEY devreye giriyor. Böylece tablolar arası veri akışı daha hızlı olduğu gibi ileride artan kayıt sayısı sonucu veri bozulmalarının önüne geçilmiş olunur.</a:t>
            </a:r>
            <a:endParaRPr lang="tr-TR" sz="1400" dirty="0">
              <a:solidFill>
                <a:schemeClr val="bg1"/>
              </a:solidFill>
            </a:endParaRPr>
          </a:p>
        </p:txBody>
      </p:sp>
      <p:pic>
        <p:nvPicPr>
          <p:cNvPr id="3" name="Resim 2">
            <a:extLst>
              <a:ext uri="{FF2B5EF4-FFF2-40B4-BE49-F238E27FC236}">
                <a16:creationId xmlns:a16="http://schemas.microsoft.com/office/drawing/2014/main" id="{29A00E56-EE29-096E-7899-370DC4818ECB}"/>
              </a:ext>
            </a:extLst>
          </p:cNvPr>
          <p:cNvPicPr>
            <a:picLocks noChangeAspect="1"/>
          </p:cNvPicPr>
          <p:nvPr/>
        </p:nvPicPr>
        <p:blipFill>
          <a:blip r:embed="rId3"/>
          <a:stretch>
            <a:fillRect/>
          </a:stretch>
        </p:blipFill>
        <p:spPr>
          <a:xfrm>
            <a:off x="0" y="123749"/>
            <a:ext cx="8086807" cy="1238326"/>
          </a:xfrm>
          <a:prstGeom prst="rect">
            <a:avLst/>
          </a:prstGeom>
        </p:spPr>
      </p:pic>
    </p:spTree>
    <p:extLst>
      <p:ext uri="{BB962C8B-B14F-4D97-AF65-F5344CB8AC3E}">
        <p14:creationId xmlns:p14="http://schemas.microsoft.com/office/powerpoint/2010/main" val="35839255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CHECK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CHECK ile bir alana girilebilecek değerleri sınırlayabiliriz. Mesela tablomuzda YAŞ bir alanı "int" tipinde yani sayısal alan olarak belirlemiş olabiliriz. Ancak bu alan negatif sayı girilmesi anlamsız olacağı için CHECK yapısını kullanarak negatif giriş yapılmasını engelleyebiliriz.</a:t>
            </a:r>
            <a:endParaRPr lang="tr-TR" sz="1400" dirty="0">
              <a:solidFill>
                <a:schemeClr val="bg1"/>
              </a:solidFill>
            </a:endParaRPr>
          </a:p>
        </p:txBody>
      </p:sp>
      <p:pic>
        <p:nvPicPr>
          <p:cNvPr id="4" name="Resim 3">
            <a:extLst>
              <a:ext uri="{FF2B5EF4-FFF2-40B4-BE49-F238E27FC236}">
                <a16:creationId xmlns:a16="http://schemas.microsoft.com/office/drawing/2014/main" id="{A2CD08F2-5F59-265A-D8FB-8F97EDC7FF0A}"/>
              </a:ext>
            </a:extLst>
          </p:cNvPr>
          <p:cNvPicPr>
            <a:picLocks noChangeAspect="1"/>
          </p:cNvPicPr>
          <p:nvPr/>
        </p:nvPicPr>
        <p:blipFill>
          <a:blip r:embed="rId3"/>
          <a:stretch>
            <a:fillRect/>
          </a:stretch>
        </p:blipFill>
        <p:spPr>
          <a:xfrm>
            <a:off x="0" y="188368"/>
            <a:ext cx="8117371" cy="3659732"/>
          </a:xfrm>
          <a:prstGeom prst="rect">
            <a:avLst/>
          </a:prstGeom>
        </p:spPr>
      </p:pic>
      <p:pic>
        <p:nvPicPr>
          <p:cNvPr id="7" name="Resim 6">
            <a:extLst>
              <a:ext uri="{FF2B5EF4-FFF2-40B4-BE49-F238E27FC236}">
                <a16:creationId xmlns:a16="http://schemas.microsoft.com/office/drawing/2014/main" id="{34F2EE27-F4AD-A056-CA51-892D46BC1960}"/>
              </a:ext>
            </a:extLst>
          </p:cNvPr>
          <p:cNvPicPr>
            <a:picLocks noChangeAspect="1"/>
          </p:cNvPicPr>
          <p:nvPr/>
        </p:nvPicPr>
        <p:blipFill>
          <a:blip r:embed="rId4"/>
          <a:stretch>
            <a:fillRect/>
          </a:stretch>
        </p:blipFill>
        <p:spPr>
          <a:xfrm>
            <a:off x="0" y="3848101"/>
            <a:ext cx="8029575" cy="1268950"/>
          </a:xfrm>
          <a:prstGeom prst="rect">
            <a:avLst/>
          </a:prstGeom>
        </p:spPr>
      </p:pic>
    </p:spTree>
    <p:extLst>
      <p:ext uri="{BB962C8B-B14F-4D97-AF65-F5344CB8AC3E}">
        <p14:creationId xmlns:p14="http://schemas.microsoft.com/office/powerpoint/2010/main" val="41596399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DEFAULT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DEFAULT kriteri ile oluşturduğumuz tabloda bir alanın değeri eğer kullanıcı tarafından boş olarak geçilirse, sistemin o alana otomatik olarak bir değer atamasını sağlayabiliriz. Böylece verilerimizin bütünlüğü sağlanmış olacağı gibi ileride geliştireceğimiz uygulamalarda hata ile karşılaşma ihtimalimizde düşecektir.</a:t>
            </a:r>
            <a:endParaRPr lang="tr-TR" sz="1400" dirty="0">
              <a:solidFill>
                <a:schemeClr val="bg1"/>
              </a:solidFill>
            </a:endParaRPr>
          </a:p>
        </p:txBody>
      </p:sp>
      <p:pic>
        <p:nvPicPr>
          <p:cNvPr id="3" name="Resim 2">
            <a:extLst>
              <a:ext uri="{FF2B5EF4-FFF2-40B4-BE49-F238E27FC236}">
                <a16:creationId xmlns:a16="http://schemas.microsoft.com/office/drawing/2014/main" id="{C623D9A1-356B-B4E3-4117-0CADB16555FE}"/>
              </a:ext>
            </a:extLst>
          </p:cNvPr>
          <p:cNvPicPr>
            <a:picLocks noChangeAspect="1"/>
          </p:cNvPicPr>
          <p:nvPr/>
        </p:nvPicPr>
        <p:blipFill>
          <a:blip r:embed="rId3"/>
          <a:stretch>
            <a:fillRect/>
          </a:stretch>
        </p:blipFill>
        <p:spPr>
          <a:xfrm>
            <a:off x="0" y="159781"/>
            <a:ext cx="8093237" cy="3859769"/>
          </a:xfrm>
          <a:prstGeom prst="rect">
            <a:avLst/>
          </a:prstGeom>
        </p:spPr>
      </p:pic>
      <p:pic>
        <p:nvPicPr>
          <p:cNvPr id="8" name="Resim 7">
            <a:extLst>
              <a:ext uri="{FF2B5EF4-FFF2-40B4-BE49-F238E27FC236}">
                <a16:creationId xmlns:a16="http://schemas.microsoft.com/office/drawing/2014/main" id="{37BA3064-7FD9-6705-F851-6DBA097CEE39}"/>
              </a:ext>
            </a:extLst>
          </p:cNvPr>
          <p:cNvPicPr>
            <a:picLocks noChangeAspect="1"/>
          </p:cNvPicPr>
          <p:nvPr/>
        </p:nvPicPr>
        <p:blipFill>
          <a:blip r:embed="rId4"/>
          <a:stretch>
            <a:fillRect/>
          </a:stretch>
        </p:blipFill>
        <p:spPr>
          <a:xfrm>
            <a:off x="0" y="4035612"/>
            <a:ext cx="7991475" cy="1235191"/>
          </a:xfrm>
          <a:prstGeom prst="rect">
            <a:avLst/>
          </a:prstGeom>
        </p:spPr>
      </p:pic>
    </p:spTree>
    <p:extLst>
      <p:ext uri="{BB962C8B-B14F-4D97-AF65-F5344CB8AC3E}">
        <p14:creationId xmlns:p14="http://schemas.microsoft.com/office/powerpoint/2010/main" val="3742513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CREATE INDEX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CREATE INDEX ile tablolarımıza index tanımlamaları yapabiliriz. Eğer tablomuza index tanımı yaparsak yazacağımız uygulamada kayıt arama esnasında bütün veritabanını taramak yerine indexleri kullanarak daha hızlı sonuçlar elde ederiz. ancak şu unutulmamalıdır ki tablomuza bir güncelleme işlemi uygularsak, bu güncelleme işlemi index olmayan tabloya göre biraz daha uzun sürecektir. Çünkü her güncelleme işlemi index yapısının yeniden kontrol edilmesi ve gerekiyorsa yeniden oluşturulması anlamına gelmektedir. Dolayısı ile index tanımlarını daha çok kayıt araması yapacağınız tablolar üzerinde oluşturmanızda fayda vardır.</a:t>
            </a:r>
            <a:endParaRPr lang="tr-TR" sz="1400" dirty="0">
              <a:solidFill>
                <a:schemeClr val="bg1"/>
              </a:solidFill>
            </a:endParaRPr>
          </a:p>
        </p:txBody>
      </p:sp>
      <p:pic>
        <p:nvPicPr>
          <p:cNvPr id="4" name="Resim 3">
            <a:extLst>
              <a:ext uri="{FF2B5EF4-FFF2-40B4-BE49-F238E27FC236}">
                <a16:creationId xmlns:a16="http://schemas.microsoft.com/office/drawing/2014/main" id="{8E812D32-7924-4411-83FA-C3DF945C1F21}"/>
              </a:ext>
            </a:extLst>
          </p:cNvPr>
          <p:cNvPicPr>
            <a:picLocks noChangeAspect="1"/>
          </p:cNvPicPr>
          <p:nvPr/>
        </p:nvPicPr>
        <p:blipFill>
          <a:blip r:embed="rId3"/>
          <a:stretch>
            <a:fillRect/>
          </a:stretch>
        </p:blipFill>
        <p:spPr>
          <a:xfrm>
            <a:off x="0" y="192254"/>
            <a:ext cx="8013739" cy="2436646"/>
          </a:xfrm>
          <a:prstGeom prst="rect">
            <a:avLst/>
          </a:prstGeom>
        </p:spPr>
      </p:pic>
    </p:spTree>
    <p:extLst>
      <p:ext uri="{BB962C8B-B14F-4D97-AF65-F5344CB8AC3E}">
        <p14:creationId xmlns:p14="http://schemas.microsoft.com/office/powerpoint/2010/main" val="1086462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DROP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DROP yapısı ile indexler, alanlar, tablolar ve veri tabanları kolaylıkla silinebilir. DELETE yapısı ile karıştırılabilir. Delete yapısında sadece bir tablomuzdaki kayıt veya vereceğimiz kritere göre </a:t>
            </a:r>
            <a:r>
              <a:rPr lang="tr-TR" sz="1400" b="0" i="1" u="sng" dirty="0">
                <a:solidFill>
                  <a:schemeClr val="bg1"/>
                </a:solidFill>
                <a:effectLst/>
                <a:latin typeface="calibri" panose="020F0502020204030204" pitchFamily="34" charset="0"/>
              </a:rPr>
              <a:t>kayıtları</a:t>
            </a:r>
            <a:r>
              <a:rPr lang="tr-TR" sz="1400" b="0" i="0" dirty="0">
                <a:solidFill>
                  <a:schemeClr val="bg1"/>
                </a:solidFill>
                <a:effectLst/>
                <a:latin typeface="calibri" panose="020F0502020204030204" pitchFamily="34" charset="0"/>
              </a:rPr>
              <a:t> silebilir. Eğer tablomuzu veya veri tabanımızı silmek istiyorsak DROP yapısını kullanmamız gerekmektedir.</a:t>
            </a:r>
            <a:endParaRPr lang="tr-TR" sz="1400" dirty="0">
              <a:solidFill>
                <a:schemeClr val="bg1"/>
              </a:solidFill>
            </a:endParaRPr>
          </a:p>
        </p:txBody>
      </p:sp>
      <p:pic>
        <p:nvPicPr>
          <p:cNvPr id="3" name="Resim 2">
            <a:extLst>
              <a:ext uri="{FF2B5EF4-FFF2-40B4-BE49-F238E27FC236}">
                <a16:creationId xmlns:a16="http://schemas.microsoft.com/office/drawing/2014/main" id="{2D6469E9-147E-E7B4-6627-A679F06F3ECF}"/>
              </a:ext>
            </a:extLst>
          </p:cNvPr>
          <p:cNvPicPr>
            <a:picLocks noChangeAspect="1"/>
          </p:cNvPicPr>
          <p:nvPr/>
        </p:nvPicPr>
        <p:blipFill>
          <a:blip r:embed="rId3"/>
          <a:stretch>
            <a:fillRect/>
          </a:stretch>
        </p:blipFill>
        <p:spPr>
          <a:xfrm>
            <a:off x="1" y="258853"/>
            <a:ext cx="8056052" cy="3674972"/>
          </a:xfrm>
          <a:prstGeom prst="rect">
            <a:avLst/>
          </a:prstGeom>
        </p:spPr>
      </p:pic>
    </p:spTree>
    <p:extLst>
      <p:ext uri="{BB962C8B-B14F-4D97-AF65-F5344CB8AC3E}">
        <p14:creationId xmlns:p14="http://schemas.microsoft.com/office/powerpoint/2010/main" val="24944118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ALTER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Tablomuzda bulunan bir alanı silebilir, adını veya tipini değiştirebilir veya yeni bir alan ekleyebiliriz. Bu işlemler için ALTER TABLE kullanılmaktadır.</a:t>
            </a:r>
            <a:endParaRPr lang="tr-TR" sz="1400" dirty="0">
              <a:solidFill>
                <a:schemeClr val="bg1"/>
              </a:solidFill>
            </a:endParaRPr>
          </a:p>
        </p:txBody>
      </p:sp>
      <p:pic>
        <p:nvPicPr>
          <p:cNvPr id="4" name="Resim 3">
            <a:extLst>
              <a:ext uri="{FF2B5EF4-FFF2-40B4-BE49-F238E27FC236}">
                <a16:creationId xmlns:a16="http://schemas.microsoft.com/office/drawing/2014/main" id="{13ADF1EA-133C-C51C-F9A7-2EFDB2A56738}"/>
              </a:ext>
            </a:extLst>
          </p:cNvPr>
          <p:cNvPicPr>
            <a:picLocks noChangeAspect="1"/>
          </p:cNvPicPr>
          <p:nvPr/>
        </p:nvPicPr>
        <p:blipFill>
          <a:blip r:embed="rId3"/>
          <a:stretch>
            <a:fillRect/>
          </a:stretch>
        </p:blipFill>
        <p:spPr>
          <a:xfrm>
            <a:off x="1" y="125532"/>
            <a:ext cx="8081775" cy="3217744"/>
          </a:xfrm>
          <a:prstGeom prst="rect">
            <a:avLst/>
          </a:prstGeom>
        </p:spPr>
      </p:pic>
      <p:pic>
        <p:nvPicPr>
          <p:cNvPr id="7" name="Resim 6">
            <a:extLst>
              <a:ext uri="{FF2B5EF4-FFF2-40B4-BE49-F238E27FC236}">
                <a16:creationId xmlns:a16="http://schemas.microsoft.com/office/drawing/2014/main" id="{7189045C-0222-3F3C-2743-9BF2080A4F70}"/>
              </a:ext>
            </a:extLst>
          </p:cNvPr>
          <p:cNvPicPr>
            <a:picLocks noChangeAspect="1"/>
          </p:cNvPicPr>
          <p:nvPr/>
        </p:nvPicPr>
        <p:blipFill>
          <a:blip r:embed="rId4"/>
          <a:stretch>
            <a:fillRect/>
          </a:stretch>
        </p:blipFill>
        <p:spPr>
          <a:xfrm>
            <a:off x="0" y="3377358"/>
            <a:ext cx="8010525" cy="3355110"/>
          </a:xfrm>
          <a:prstGeom prst="rect">
            <a:avLst/>
          </a:prstGeom>
        </p:spPr>
      </p:pic>
    </p:spTree>
    <p:extLst>
      <p:ext uri="{BB962C8B-B14F-4D97-AF65-F5344CB8AC3E}">
        <p14:creationId xmlns:p14="http://schemas.microsoft.com/office/powerpoint/2010/main" val="8642823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AUTO INCREMENT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fontScale="92500" lnSpcReduction="20000"/>
          </a:bodyPr>
          <a:lstStyle/>
          <a:p>
            <a:pPr algn="l"/>
            <a:r>
              <a:rPr lang="tr-TR" sz="1400" b="0" i="0" dirty="0">
                <a:solidFill>
                  <a:schemeClr val="bg1"/>
                </a:solidFill>
                <a:effectLst/>
                <a:latin typeface="calibri" panose="020F0502020204030204" pitchFamily="34" charset="0"/>
              </a:rPr>
              <a:t>Tablomuza her kayıt eklendiğinde bir alanda bulunan değerin benzersiz olmasını ve otomatik olarak artmasını isteyebiliriz. Daha çok kayıtlarımız için bir id numarası alanı kullanıyorsak, auto increment kullanılır. Sadece sayısal alalarda kullanılır.</a:t>
            </a:r>
            <a:br>
              <a:rPr lang="tr-TR" sz="1400" b="0" i="0" dirty="0">
                <a:solidFill>
                  <a:schemeClr val="bg1"/>
                </a:solidFill>
                <a:effectLst/>
                <a:latin typeface="calibri" panose="020F0502020204030204" pitchFamily="34" charset="0"/>
              </a:rPr>
            </a:br>
            <a:br>
              <a:rPr lang="tr-TR" sz="1400" b="0" i="0" dirty="0">
                <a:solidFill>
                  <a:schemeClr val="bg1"/>
                </a:solidFill>
                <a:effectLst/>
                <a:latin typeface="calibri" panose="020F0502020204030204" pitchFamily="34" charset="0"/>
              </a:rPr>
            </a:br>
            <a:r>
              <a:rPr lang="tr-TR" sz="1400" b="0" i="0" dirty="0">
                <a:solidFill>
                  <a:schemeClr val="bg1"/>
                </a:solidFill>
                <a:effectLst/>
                <a:latin typeface="calibri" panose="020F0502020204030204" pitchFamily="34" charset="0"/>
              </a:rPr>
              <a:t>Otomatik numara artışı olan bir alana yazdığımız program üzerinden değer göndermeyiz. Gönderdiğimiz takdirde hata alırız. Kayıt ekleme örneği:</a:t>
            </a:r>
          </a:p>
          <a:p>
            <a:pPr algn="l"/>
            <a:r>
              <a:rPr lang="tr-TR" sz="1400" b="0" i="0" dirty="0">
                <a:solidFill>
                  <a:schemeClr val="bg1"/>
                </a:solidFill>
                <a:effectLst/>
                <a:latin typeface="calibri" panose="020F0502020204030204" pitchFamily="34" charset="0"/>
              </a:rPr>
              <a:t>INSERT INTO Personel (adi,soyadi) VALUES ('Salih','ESKİOĞLU')</a:t>
            </a:r>
            <a:br>
              <a:rPr lang="tr-TR" sz="1400" b="0" i="0" dirty="0">
                <a:solidFill>
                  <a:schemeClr val="bg1"/>
                </a:solidFill>
                <a:effectLst/>
                <a:latin typeface="calibri" panose="020F0502020204030204" pitchFamily="34" charset="0"/>
              </a:rPr>
            </a:br>
            <a:br>
              <a:rPr lang="tr-TR" sz="1400" b="0" i="0" dirty="0">
                <a:solidFill>
                  <a:schemeClr val="bg1"/>
                </a:solidFill>
                <a:effectLst/>
                <a:latin typeface="calibri" panose="020F0502020204030204" pitchFamily="34" charset="0"/>
              </a:rPr>
            </a:br>
            <a:r>
              <a:rPr lang="tr-TR" sz="1400" b="0" i="0" dirty="0">
                <a:solidFill>
                  <a:schemeClr val="bg1"/>
                </a:solidFill>
                <a:effectLst/>
                <a:latin typeface="calibri" panose="020F0502020204030204" pitchFamily="34" charset="0"/>
              </a:rPr>
              <a:t>Burada görüldüğü gibi id alanı hiç kullanılmadı. Veri tabanımıza kayıt eklenirken id alanına numara otomatik olarak verilecektir.</a:t>
            </a:r>
            <a:br>
              <a:rPr lang="tr-TR" sz="1400" b="0" i="0" dirty="0">
                <a:solidFill>
                  <a:schemeClr val="bg1"/>
                </a:solidFill>
                <a:effectLst/>
                <a:latin typeface="calibri" panose="020F0502020204030204" pitchFamily="34" charset="0"/>
              </a:rPr>
            </a:br>
            <a:r>
              <a:rPr lang="tr-TR" sz="1400" b="0" i="0" dirty="0">
                <a:solidFill>
                  <a:schemeClr val="bg1"/>
                </a:solidFill>
                <a:effectLst/>
                <a:latin typeface="calibri" panose="020F0502020204030204" pitchFamily="34" charset="0"/>
              </a:rPr>
              <a:t>Yani INSERT INTO Personel (id,adi,soyadi) VALUES (5,'Salih','ESKİOĞLU') şeklinde yazarsak hata alırız.</a:t>
            </a:r>
            <a:br>
              <a:rPr lang="tr-TR" sz="1400" b="0" i="0" dirty="0">
                <a:solidFill>
                  <a:schemeClr val="bg1"/>
                </a:solidFill>
                <a:effectLst/>
                <a:latin typeface="calibri" panose="020F0502020204030204" pitchFamily="34" charset="0"/>
              </a:rPr>
            </a:br>
            <a:br>
              <a:rPr lang="tr-TR" sz="1400" b="0" i="0" dirty="0">
                <a:solidFill>
                  <a:schemeClr val="bg1"/>
                </a:solidFill>
                <a:effectLst/>
                <a:latin typeface="calibri" panose="020F0502020204030204" pitchFamily="34" charset="0"/>
              </a:rPr>
            </a:br>
            <a:r>
              <a:rPr lang="tr-TR" sz="1400" b="0" i="0" dirty="0">
                <a:solidFill>
                  <a:schemeClr val="bg1"/>
                </a:solidFill>
                <a:effectLst/>
                <a:latin typeface="calibri" panose="020F0502020204030204" pitchFamily="34" charset="0"/>
              </a:rPr>
              <a:t>Tablomuzu oluştururken ilgili alana kriter olarak tanımlanır. Farklı Veritabanlarında kullanım biçimi değişiktir.</a:t>
            </a:r>
          </a:p>
        </p:txBody>
      </p:sp>
      <p:pic>
        <p:nvPicPr>
          <p:cNvPr id="3" name="Resim 2">
            <a:extLst>
              <a:ext uri="{FF2B5EF4-FFF2-40B4-BE49-F238E27FC236}">
                <a16:creationId xmlns:a16="http://schemas.microsoft.com/office/drawing/2014/main" id="{66B7C799-5779-7B0A-8DAB-CD7F7578DD4A}"/>
              </a:ext>
            </a:extLst>
          </p:cNvPr>
          <p:cNvPicPr>
            <a:picLocks noChangeAspect="1"/>
          </p:cNvPicPr>
          <p:nvPr/>
        </p:nvPicPr>
        <p:blipFill>
          <a:blip r:embed="rId3"/>
          <a:stretch>
            <a:fillRect/>
          </a:stretch>
        </p:blipFill>
        <p:spPr>
          <a:xfrm>
            <a:off x="0" y="180876"/>
            <a:ext cx="8044170" cy="1600299"/>
          </a:xfrm>
          <a:prstGeom prst="rect">
            <a:avLst/>
          </a:prstGeom>
        </p:spPr>
      </p:pic>
      <p:pic>
        <p:nvPicPr>
          <p:cNvPr id="8" name="Resim 7">
            <a:extLst>
              <a:ext uri="{FF2B5EF4-FFF2-40B4-BE49-F238E27FC236}">
                <a16:creationId xmlns:a16="http://schemas.microsoft.com/office/drawing/2014/main" id="{6CD903F2-C729-1298-5487-D33F74B371FB}"/>
              </a:ext>
            </a:extLst>
          </p:cNvPr>
          <p:cNvPicPr>
            <a:picLocks noChangeAspect="1"/>
          </p:cNvPicPr>
          <p:nvPr/>
        </p:nvPicPr>
        <p:blipFill>
          <a:blip r:embed="rId4"/>
          <a:stretch>
            <a:fillRect/>
          </a:stretch>
        </p:blipFill>
        <p:spPr>
          <a:xfrm>
            <a:off x="-6554" y="1863194"/>
            <a:ext cx="8050724" cy="4344835"/>
          </a:xfrm>
          <a:prstGeom prst="rect">
            <a:avLst/>
          </a:prstGeom>
        </p:spPr>
      </p:pic>
    </p:spTree>
    <p:extLst>
      <p:ext uri="{BB962C8B-B14F-4D97-AF65-F5344CB8AC3E}">
        <p14:creationId xmlns:p14="http://schemas.microsoft.com/office/powerpoint/2010/main" val="17644928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VIEW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VIEW yapısı, bir SQL kodu sonucunu sanal bir tabloda toplamaya yarar. Tıpkı gerçek bir tabloda olduğu gibi satır ve sütunlar vardır. Gerçek bir tablodaki verileri belli kriterlere göre alıp sanal bir tablo içinde tutar. Yazacağımız program üzerinde direk View ismini çağırarak uzun kod bloklarını yazmaktan kurtulabiliriz. Ayrıca en sık kullanılan sorgulamalara View oluşturarak gerek görülen yerde çağırarak kullanım pratikliği oluşmuş olur.</a:t>
            </a:r>
          </a:p>
        </p:txBody>
      </p:sp>
      <p:pic>
        <p:nvPicPr>
          <p:cNvPr id="4" name="Resim 3">
            <a:extLst>
              <a:ext uri="{FF2B5EF4-FFF2-40B4-BE49-F238E27FC236}">
                <a16:creationId xmlns:a16="http://schemas.microsoft.com/office/drawing/2014/main" id="{E2F0C6B6-B714-A107-A4F0-89EDC7C4D1C2}"/>
              </a:ext>
            </a:extLst>
          </p:cNvPr>
          <p:cNvPicPr>
            <a:picLocks noChangeAspect="1"/>
          </p:cNvPicPr>
          <p:nvPr/>
        </p:nvPicPr>
        <p:blipFill>
          <a:blip r:embed="rId3"/>
          <a:stretch>
            <a:fillRect/>
          </a:stretch>
        </p:blipFill>
        <p:spPr>
          <a:xfrm>
            <a:off x="0" y="190341"/>
            <a:ext cx="8069365" cy="2571909"/>
          </a:xfrm>
          <a:prstGeom prst="rect">
            <a:avLst/>
          </a:prstGeom>
        </p:spPr>
      </p:pic>
      <p:pic>
        <p:nvPicPr>
          <p:cNvPr id="7" name="Resim 6">
            <a:extLst>
              <a:ext uri="{FF2B5EF4-FFF2-40B4-BE49-F238E27FC236}">
                <a16:creationId xmlns:a16="http://schemas.microsoft.com/office/drawing/2014/main" id="{68747E9E-737F-F98B-F77F-7D8A0945E2C0}"/>
              </a:ext>
            </a:extLst>
          </p:cNvPr>
          <p:cNvPicPr>
            <a:picLocks noChangeAspect="1"/>
          </p:cNvPicPr>
          <p:nvPr/>
        </p:nvPicPr>
        <p:blipFill>
          <a:blip r:embed="rId4"/>
          <a:stretch>
            <a:fillRect/>
          </a:stretch>
        </p:blipFill>
        <p:spPr>
          <a:xfrm>
            <a:off x="0" y="2868503"/>
            <a:ext cx="7994726" cy="3417997"/>
          </a:xfrm>
          <a:prstGeom prst="rect">
            <a:avLst/>
          </a:prstGeom>
        </p:spPr>
      </p:pic>
    </p:spTree>
    <p:extLst>
      <p:ext uri="{BB962C8B-B14F-4D97-AF65-F5344CB8AC3E}">
        <p14:creationId xmlns:p14="http://schemas.microsoft.com/office/powerpoint/2010/main" val="144372658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Tarih Fonksiyonları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Veri tabanları ile ilgili en çok sıkıntı yaşanan bölüm tarih alanlarının biçimi, sorgulanması, kayıt eklenmesi gibi durumlardır. Uzun süre yaptığınız kodlar çalışabilir. Ancak veritabanında meydana gelebilecek bir sürüm yükseltmesi veya veritabanı türü (SQL Server, MySQL vb.) değişikliği ciddi sorunlara yol açabilir.</a:t>
            </a:r>
          </a:p>
          <a:p>
            <a:br>
              <a:rPr lang="tr-TR" sz="1400" dirty="0">
                <a:solidFill>
                  <a:schemeClr val="bg1"/>
                </a:solidFill>
              </a:rPr>
            </a:br>
            <a:endParaRPr lang="tr-TR" sz="1400" b="0" i="0" dirty="0">
              <a:solidFill>
                <a:schemeClr val="bg1"/>
              </a:solidFill>
              <a:effectLst/>
              <a:latin typeface="calibri" panose="020F0502020204030204" pitchFamily="34" charset="0"/>
            </a:endParaRPr>
          </a:p>
        </p:txBody>
      </p:sp>
      <p:pic>
        <p:nvPicPr>
          <p:cNvPr id="3" name="Resim 2">
            <a:extLst>
              <a:ext uri="{FF2B5EF4-FFF2-40B4-BE49-F238E27FC236}">
                <a16:creationId xmlns:a16="http://schemas.microsoft.com/office/drawing/2014/main" id="{F7BF3ECB-E3C5-9556-3D4B-D1F0BEBE9EA2}"/>
              </a:ext>
            </a:extLst>
          </p:cNvPr>
          <p:cNvPicPr>
            <a:picLocks noChangeAspect="1"/>
          </p:cNvPicPr>
          <p:nvPr/>
        </p:nvPicPr>
        <p:blipFill>
          <a:blip r:embed="rId3"/>
          <a:stretch>
            <a:fillRect/>
          </a:stretch>
        </p:blipFill>
        <p:spPr>
          <a:xfrm>
            <a:off x="1" y="197827"/>
            <a:ext cx="8037542" cy="4736123"/>
          </a:xfrm>
          <a:prstGeom prst="rect">
            <a:avLst/>
          </a:prstGeom>
        </p:spPr>
      </p:pic>
    </p:spTree>
    <p:extLst>
      <p:ext uri="{BB962C8B-B14F-4D97-AF65-F5344CB8AC3E}">
        <p14:creationId xmlns:p14="http://schemas.microsoft.com/office/powerpoint/2010/main" val="2830642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Tarih Fonksiyonları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Veri tabanları ile ilgili en çok sıkıntı yaşanan bölüm tarih alanlarının biçimi, sorgulanması, kayıt eklenmesi gibi durumlardır. Uzun süre yaptığınız kodlar çalışabilir. Ancak veritabanında meydana gelebilecek bir sürüm yükseltmesi veya veritabanı türü (SQL Server, MySQL vb.) değişikliği ciddi sorunlara yol açabilir.</a:t>
            </a:r>
          </a:p>
          <a:p>
            <a:br>
              <a:rPr lang="tr-TR" sz="1400" dirty="0">
                <a:solidFill>
                  <a:schemeClr val="bg1"/>
                </a:solidFill>
              </a:rPr>
            </a:br>
            <a:endParaRPr lang="tr-TR" sz="1400" b="0" i="0" dirty="0">
              <a:solidFill>
                <a:schemeClr val="bg1"/>
              </a:solidFill>
              <a:effectLst/>
              <a:latin typeface="calibri" panose="020F0502020204030204" pitchFamily="34" charset="0"/>
            </a:endParaRPr>
          </a:p>
        </p:txBody>
      </p:sp>
      <p:pic>
        <p:nvPicPr>
          <p:cNvPr id="4" name="Resim 3">
            <a:extLst>
              <a:ext uri="{FF2B5EF4-FFF2-40B4-BE49-F238E27FC236}">
                <a16:creationId xmlns:a16="http://schemas.microsoft.com/office/drawing/2014/main" id="{589C9729-CF1E-03DD-7D11-2B6553A4A130}"/>
              </a:ext>
            </a:extLst>
          </p:cNvPr>
          <p:cNvPicPr>
            <a:picLocks noChangeAspect="1"/>
          </p:cNvPicPr>
          <p:nvPr/>
        </p:nvPicPr>
        <p:blipFill>
          <a:blip r:embed="rId3"/>
          <a:stretch>
            <a:fillRect/>
          </a:stretch>
        </p:blipFill>
        <p:spPr>
          <a:xfrm>
            <a:off x="1" y="220810"/>
            <a:ext cx="8096764" cy="2779566"/>
          </a:xfrm>
          <a:prstGeom prst="rect">
            <a:avLst/>
          </a:prstGeom>
        </p:spPr>
      </p:pic>
    </p:spTree>
    <p:extLst>
      <p:ext uri="{BB962C8B-B14F-4D97-AF65-F5344CB8AC3E}">
        <p14:creationId xmlns:p14="http://schemas.microsoft.com/office/powerpoint/2010/main" val="3287509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Çok Biçimlilik</a:t>
            </a:r>
            <a:br>
              <a:rPr lang="tr-TR" sz="3200" dirty="0">
                <a:solidFill>
                  <a:schemeClr val="bg2">
                    <a:lumMod val="50000"/>
                  </a:schemeClr>
                </a:solidFill>
              </a:rPr>
            </a:br>
            <a:r>
              <a:rPr lang="tr-TR" sz="3200" dirty="0">
                <a:solidFill>
                  <a:schemeClr val="bg2">
                    <a:lumMod val="50000"/>
                  </a:schemeClr>
                </a:solidFill>
              </a:rPr>
              <a:t>(</a:t>
            </a:r>
            <a:r>
              <a:rPr lang="tr-TR" dirty="0">
                <a:solidFill>
                  <a:schemeClr val="bg2">
                    <a:lumMod val="50000"/>
                  </a:schemeClr>
                </a:solidFill>
              </a:rPr>
              <a:t>Polymorphism</a:t>
            </a:r>
            <a:r>
              <a:rPr lang="tr-TR" sz="3200" dirty="0">
                <a:solidFill>
                  <a:schemeClr val="bg2">
                    <a:lumMod val="50000"/>
                  </a:schemeClr>
                </a:solidFill>
              </a:rPr>
              <a:t>)</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200" b="0" i="0" dirty="0">
                <a:solidFill>
                  <a:srgbClr val="405261"/>
                </a:solidFill>
                <a:effectLst/>
                <a:latin typeface="AvenirRegular"/>
              </a:rPr>
              <a:t>Alt Sınıf ve Üst Sınıfın özelliklerinden farklı şekilde davranışlar göstermesine Çok Biçimlilik denir. Örneğin; Bir nesnenin diğer bir nesneyle ortak özellikleri olmasına rağmen farklı özelliklerininde tanımlanabilmesine denir.</a:t>
            </a:r>
          </a:p>
        </p:txBody>
      </p:sp>
    </p:spTree>
    <p:extLst>
      <p:ext uri="{BB962C8B-B14F-4D97-AF65-F5344CB8AC3E}">
        <p14:creationId xmlns:p14="http://schemas.microsoft.com/office/powerpoint/2010/main" val="39136947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DATE FORMAT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Bu fonksiyon ile MySQL veritbanlarındaki tarih alanını farklı biçimlerde ekrana yazdırmak mümkündür. Bu fonksiyon SQL Server Veritabanlarında çalışmaz. SQL Server Veritabanlarında CONVERT() fonksiyonu çalışmaktadır.</a:t>
            </a:r>
          </a:p>
        </p:txBody>
      </p:sp>
      <p:pic>
        <p:nvPicPr>
          <p:cNvPr id="3" name="Resim 2">
            <a:extLst>
              <a:ext uri="{FF2B5EF4-FFF2-40B4-BE49-F238E27FC236}">
                <a16:creationId xmlns:a16="http://schemas.microsoft.com/office/drawing/2014/main" id="{CA207119-AACF-51AF-10F4-E102996D440B}"/>
              </a:ext>
            </a:extLst>
          </p:cNvPr>
          <p:cNvPicPr>
            <a:picLocks noChangeAspect="1"/>
          </p:cNvPicPr>
          <p:nvPr/>
        </p:nvPicPr>
        <p:blipFill>
          <a:blip r:embed="rId3"/>
          <a:stretch>
            <a:fillRect/>
          </a:stretch>
        </p:blipFill>
        <p:spPr>
          <a:xfrm>
            <a:off x="10636" y="230245"/>
            <a:ext cx="8021740" cy="4094105"/>
          </a:xfrm>
          <a:prstGeom prst="rect">
            <a:avLst/>
          </a:prstGeom>
        </p:spPr>
      </p:pic>
      <p:pic>
        <p:nvPicPr>
          <p:cNvPr id="7" name="Resim 6">
            <a:extLst>
              <a:ext uri="{FF2B5EF4-FFF2-40B4-BE49-F238E27FC236}">
                <a16:creationId xmlns:a16="http://schemas.microsoft.com/office/drawing/2014/main" id="{C88DEE88-2F57-E26E-509C-208527BC3E07}"/>
              </a:ext>
            </a:extLst>
          </p:cNvPr>
          <p:cNvPicPr>
            <a:picLocks noChangeAspect="1"/>
          </p:cNvPicPr>
          <p:nvPr/>
        </p:nvPicPr>
        <p:blipFill>
          <a:blip r:embed="rId4"/>
          <a:stretch>
            <a:fillRect/>
          </a:stretch>
        </p:blipFill>
        <p:spPr>
          <a:xfrm>
            <a:off x="10636" y="4324350"/>
            <a:ext cx="8057773" cy="2428875"/>
          </a:xfrm>
          <a:prstGeom prst="rect">
            <a:avLst/>
          </a:prstGeom>
        </p:spPr>
      </p:pic>
    </p:spTree>
    <p:extLst>
      <p:ext uri="{BB962C8B-B14F-4D97-AF65-F5344CB8AC3E}">
        <p14:creationId xmlns:p14="http://schemas.microsoft.com/office/powerpoint/2010/main" val="26441289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CONVERT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Bu fonksiyon ile SQL Server veritbanlarındaki tarih alanını farklı biçimlerde ekrana yazdırmak mümkündür. Bu fonksiyon MySQL Veritabanlarında çalışmaz. MySQL  Veritabanlarında DATE_FORMAT() fonksiyonu çalışmaktadır.</a:t>
            </a:r>
          </a:p>
        </p:txBody>
      </p:sp>
      <p:pic>
        <p:nvPicPr>
          <p:cNvPr id="4" name="Resim 3">
            <a:extLst>
              <a:ext uri="{FF2B5EF4-FFF2-40B4-BE49-F238E27FC236}">
                <a16:creationId xmlns:a16="http://schemas.microsoft.com/office/drawing/2014/main" id="{006C9E4C-BC2A-ADA9-90F4-6E0256C33876}"/>
              </a:ext>
            </a:extLst>
          </p:cNvPr>
          <p:cNvPicPr>
            <a:picLocks noChangeAspect="1"/>
          </p:cNvPicPr>
          <p:nvPr/>
        </p:nvPicPr>
        <p:blipFill>
          <a:blip r:embed="rId3"/>
          <a:stretch>
            <a:fillRect/>
          </a:stretch>
        </p:blipFill>
        <p:spPr>
          <a:xfrm>
            <a:off x="1" y="157930"/>
            <a:ext cx="8030964" cy="508820"/>
          </a:xfrm>
          <a:prstGeom prst="rect">
            <a:avLst/>
          </a:prstGeom>
        </p:spPr>
      </p:pic>
      <p:pic>
        <p:nvPicPr>
          <p:cNvPr id="8" name="Resim 7">
            <a:extLst>
              <a:ext uri="{FF2B5EF4-FFF2-40B4-BE49-F238E27FC236}">
                <a16:creationId xmlns:a16="http://schemas.microsoft.com/office/drawing/2014/main" id="{B3C8A21E-184B-FEBB-9665-CBC00682829A}"/>
              </a:ext>
            </a:extLst>
          </p:cNvPr>
          <p:cNvPicPr>
            <a:picLocks noChangeAspect="1"/>
          </p:cNvPicPr>
          <p:nvPr/>
        </p:nvPicPr>
        <p:blipFill>
          <a:blip r:embed="rId4"/>
          <a:stretch>
            <a:fillRect/>
          </a:stretch>
        </p:blipFill>
        <p:spPr>
          <a:xfrm>
            <a:off x="0" y="768232"/>
            <a:ext cx="6820491" cy="5677392"/>
          </a:xfrm>
          <a:prstGeom prst="rect">
            <a:avLst/>
          </a:prstGeom>
        </p:spPr>
      </p:pic>
    </p:spTree>
    <p:extLst>
      <p:ext uri="{BB962C8B-B14F-4D97-AF65-F5344CB8AC3E}">
        <p14:creationId xmlns:p14="http://schemas.microsoft.com/office/powerpoint/2010/main" val="40097118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CONVERT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Bu fonksiyon ile SQL Server veritbanlarındaki tarih alanını farklı biçimlerde ekrana yazdırmak mümkündür. Bu fonksiyon MySQL Veritabanlarında çalışmaz. MySQL  Veritabanlarında DATE_FORMAT() fonksiyonu çalışmaktadır.</a:t>
            </a:r>
          </a:p>
        </p:txBody>
      </p:sp>
      <p:pic>
        <p:nvPicPr>
          <p:cNvPr id="4" name="Resim 3">
            <a:extLst>
              <a:ext uri="{FF2B5EF4-FFF2-40B4-BE49-F238E27FC236}">
                <a16:creationId xmlns:a16="http://schemas.microsoft.com/office/drawing/2014/main" id="{006C9E4C-BC2A-ADA9-90F4-6E0256C33876}"/>
              </a:ext>
            </a:extLst>
          </p:cNvPr>
          <p:cNvPicPr>
            <a:picLocks noChangeAspect="1"/>
          </p:cNvPicPr>
          <p:nvPr/>
        </p:nvPicPr>
        <p:blipFill>
          <a:blip r:embed="rId3"/>
          <a:stretch>
            <a:fillRect/>
          </a:stretch>
        </p:blipFill>
        <p:spPr>
          <a:xfrm>
            <a:off x="1" y="157930"/>
            <a:ext cx="8030964" cy="508820"/>
          </a:xfrm>
          <a:prstGeom prst="rect">
            <a:avLst/>
          </a:prstGeom>
        </p:spPr>
      </p:pic>
      <p:pic>
        <p:nvPicPr>
          <p:cNvPr id="3" name="Resim 2">
            <a:extLst>
              <a:ext uri="{FF2B5EF4-FFF2-40B4-BE49-F238E27FC236}">
                <a16:creationId xmlns:a16="http://schemas.microsoft.com/office/drawing/2014/main" id="{C874D0B2-93D7-CA77-0F22-C6B403B50493}"/>
              </a:ext>
            </a:extLst>
          </p:cNvPr>
          <p:cNvPicPr>
            <a:picLocks noChangeAspect="1"/>
          </p:cNvPicPr>
          <p:nvPr/>
        </p:nvPicPr>
        <p:blipFill>
          <a:blip r:embed="rId4"/>
          <a:stretch>
            <a:fillRect/>
          </a:stretch>
        </p:blipFill>
        <p:spPr>
          <a:xfrm>
            <a:off x="1" y="720969"/>
            <a:ext cx="8073658" cy="3184281"/>
          </a:xfrm>
          <a:prstGeom prst="rect">
            <a:avLst/>
          </a:prstGeom>
        </p:spPr>
      </p:pic>
    </p:spTree>
    <p:extLst>
      <p:ext uri="{BB962C8B-B14F-4D97-AF65-F5344CB8AC3E}">
        <p14:creationId xmlns:p14="http://schemas.microsoft.com/office/powerpoint/2010/main" val="4233180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NULL Kayıtları Bulma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Tablomuzdaki veri girişleri esnasında bazı alanlara veriler girilmemiş olabilir. Bu durumda veritbanından çekilen raporlarda bazı hatalar oluşabileceği gibi ortaya çıkan sonuçlar da yanıltıcı olabilir. Oluşturacağımız sorgu ile tablomuzdaki boş kayıtları göz ardı ederek daha sağlıklı sonuçlar elde edebiliriz. Bunun için WHERE ifadesinden sonra IS NULL operatörü ile boş kayıtlar seçilebileceği gibi IS NOT NULL operatörü ile de </a:t>
            </a:r>
            <a:r>
              <a:rPr lang="tr-TR" sz="1400" b="0" i="0" u="sng" dirty="0">
                <a:solidFill>
                  <a:schemeClr val="bg1"/>
                </a:solidFill>
                <a:effectLst/>
                <a:latin typeface="calibri" panose="020F0502020204030204" pitchFamily="34" charset="0"/>
              </a:rPr>
              <a:t>boş olmayan </a:t>
            </a:r>
            <a:r>
              <a:rPr lang="tr-TR" sz="1400" b="0" i="0" dirty="0">
                <a:solidFill>
                  <a:schemeClr val="bg1"/>
                </a:solidFill>
                <a:effectLst/>
                <a:latin typeface="calibri" panose="020F0502020204030204" pitchFamily="34" charset="0"/>
              </a:rPr>
              <a:t>kayıtlar seçilebilir.</a:t>
            </a:r>
            <a:br>
              <a:rPr lang="tr-TR" sz="1400" dirty="0">
                <a:solidFill>
                  <a:schemeClr val="bg1"/>
                </a:solidFill>
              </a:rPr>
            </a:br>
            <a:br>
              <a:rPr lang="tr-TR" sz="1400" dirty="0">
                <a:solidFill>
                  <a:schemeClr val="bg1"/>
                </a:solidFill>
              </a:rPr>
            </a:br>
            <a:r>
              <a:rPr lang="tr-TR" sz="1400" b="0" i="0" dirty="0">
                <a:solidFill>
                  <a:schemeClr val="bg1"/>
                </a:solidFill>
                <a:effectLst/>
                <a:latin typeface="calibri" panose="020F0502020204030204" pitchFamily="34" charset="0"/>
              </a:rPr>
              <a:t>Not: NULL değer ile 0 değeri birbirinin aynısı değildir. İlgili alana sıfır değeri girilmiş olsa bile o alan NULL yani boş değildir.</a:t>
            </a:r>
          </a:p>
        </p:txBody>
      </p:sp>
      <p:pic>
        <p:nvPicPr>
          <p:cNvPr id="6" name="Resim 5">
            <a:extLst>
              <a:ext uri="{FF2B5EF4-FFF2-40B4-BE49-F238E27FC236}">
                <a16:creationId xmlns:a16="http://schemas.microsoft.com/office/drawing/2014/main" id="{F6DFFF57-71AD-6C55-102D-4BEB7C6459AF}"/>
              </a:ext>
            </a:extLst>
          </p:cNvPr>
          <p:cNvPicPr>
            <a:picLocks noChangeAspect="1"/>
          </p:cNvPicPr>
          <p:nvPr/>
        </p:nvPicPr>
        <p:blipFill>
          <a:blip r:embed="rId3"/>
          <a:stretch>
            <a:fillRect/>
          </a:stretch>
        </p:blipFill>
        <p:spPr>
          <a:xfrm>
            <a:off x="0" y="83694"/>
            <a:ext cx="8064217" cy="2021332"/>
          </a:xfrm>
          <a:prstGeom prst="rect">
            <a:avLst/>
          </a:prstGeom>
        </p:spPr>
      </p:pic>
      <p:pic>
        <p:nvPicPr>
          <p:cNvPr id="8" name="Resim 7">
            <a:extLst>
              <a:ext uri="{FF2B5EF4-FFF2-40B4-BE49-F238E27FC236}">
                <a16:creationId xmlns:a16="http://schemas.microsoft.com/office/drawing/2014/main" id="{6AC3498B-BCDB-14CD-FFB1-015C1897DB6A}"/>
              </a:ext>
            </a:extLst>
          </p:cNvPr>
          <p:cNvPicPr>
            <a:picLocks noChangeAspect="1"/>
          </p:cNvPicPr>
          <p:nvPr/>
        </p:nvPicPr>
        <p:blipFill>
          <a:blip r:embed="rId4"/>
          <a:stretch>
            <a:fillRect/>
          </a:stretch>
        </p:blipFill>
        <p:spPr>
          <a:xfrm>
            <a:off x="0" y="2282531"/>
            <a:ext cx="7953971" cy="1794169"/>
          </a:xfrm>
          <a:prstGeom prst="rect">
            <a:avLst/>
          </a:prstGeom>
        </p:spPr>
      </p:pic>
    </p:spTree>
    <p:extLst>
      <p:ext uri="{BB962C8B-B14F-4D97-AF65-F5344CB8AC3E}">
        <p14:creationId xmlns:p14="http://schemas.microsoft.com/office/powerpoint/2010/main" val="8614724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NULL Fonksiyonları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Tablomuzdaki bir alanda işlem yapmak istediğimiz zaman boş değerler sorun oluşturabilir. Bu durumda boş alanlara işlem sırasında değer verebilir ve işlemin sağlıklı yapılmasını sağlanabilir.</a:t>
            </a:r>
            <a:br>
              <a:rPr lang="tr-TR" sz="1400" dirty="0">
                <a:solidFill>
                  <a:schemeClr val="bg1"/>
                </a:solidFill>
              </a:rPr>
            </a:br>
            <a:br>
              <a:rPr lang="tr-TR" sz="1400" dirty="0">
                <a:solidFill>
                  <a:schemeClr val="bg1"/>
                </a:solidFill>
              </a:rPr>
            </a:br>
            <a:r>
              <a:rPr lang="tr-TR" sz="1400" b="0" i="0" dirty="0">
                <a:solidFill>
                  <a:schemeClr val="bg1"/>
                </a:solidFill>
                <a:effectLst/>
                <a:latin typeface="calibri" panose="020F0502020204030204" pitchFamily="34" charset="0"/>
              </a:rPr>
              <a:t>ISNULL: SQL Server ve MS Access 'de kullanılır.</a:t>
            </a:r>
            <a:br>
              <a:rPr lang="tr-TR" sz="1400" dirty="0">
                <a:solidFill>
                  <a:schemeClr val="bg1"/>
                </a:solidFill>
              </a:rPr>
            </a:br>
            <a:r>
              <a:rPr lang="tr-TR" sz="1400" b="0" i="0" dirty="0">
                <a:solidFill>
                  <a:schemeClr val="bg1"/>
                </a:solidFill>
                <a:effectLst/>
                <a:latin typeface="calibri" panose="020F0502020204030204" pitchFamily="34" charset="0"/>
              </a:rPr>
              <a:t>IFNULL: MySQL 'de kullanılır.</a:t>
            </a:r>
            <a:br>
              <a:rPr lang="tr-TR" sz="1400" dirty="0">
                <a:solidFill>
                  <a:schemeClr val="bg1"/>
                </a:solidFill>
              </a:rPr>
            </a:br>
            <a:r>
              <a:rPr lang="tr-TR" sz="1400" b="0" i="0" dirty="0">
                <a:solidFill>
                  <a:schemeClr val="bg1"/>
                </a:solidFill>
                <a:effectLst/>
                <a:latin typeface="calibri" panose="020F0502020204030204" pitchFamily="34" charset="0"/>
              </a:rPr>
              <a:t>NVL: Oracle'da kullanılır.</a:t>
            </a:r>
            <a:br>
              <a:rPr lang="tr-TR" sz="1400" dirty="0">
                <a:solidFill>
                  <a:schemeClr val="bg1"/>
                </a:solidFill>
              </a:rPr>
            </a:br>
            <a:r>
              <a:rPr lang="tr-TR" sz="1400" b="0" i="0" dirty="0">
                <a:solidFill>
                  <a:schemeClr val="bg1"/>
                </a:solidFill>
                <a:effectLst/>
                <a:latin typeface="calibri" panose="020F0502020204030204" pitchFamily="34" charset="0"/>
              </a:rPr>
              <a:t>COALESCE: MySQL'de kullanılır.</a:t>
            </a:r>
          </a:p>
        </p:txBody>
      </p:sp>
      <p:pic>
        <p:nvPicPr>
          <p:cNvPr id="3" name="Resim 2">
            <a:extLst>
              <a:ext uri="{FF2B5EF4-FFF2-40B4-BE49-F238E27FC236}">
                <a16:creationId xmlns:a16="http://schemas.microsoft.com/office/drawing/2014/main" id="{E6A5A2D0-E60C-7CE6-482D-166843DA9C64}"/>
              </a:ext>
            </a:extLst>
          </p:cNvPr>
          <p:cNvPicPr>
            <a:picLocks noChangeAspect="1"/>
          </p:cNvPicPr>
          <p:nvPr/>
        </p:nvPicPr>
        <p:blipFill>
          <a:blip r:embed="rId3"/>
          <a:stretch>
            <a:fillRect/>
          </a:stretch>
        </p:blipFill>
        <p:spPr>
          <a:xfrm>
            <a:off x="0" y="218864"/>
            <a:ext cx="8117474" cy="3391112"/>
          </a:xfrm>
          <a:prstGeom prst="rect">
            <a:avLst/>
          </a:prstGeom>
        </p:spPr>
      </p:pic>
    </p:spTree>
    <p:extLst>
      <p:ext uri="{BB962C8B-B14F-4D97-AF65-F5344CB8AC3E}">
        <p14:creationId xmlns:p14="http://schemas.microsoft.com/office/powerpoint/2010/main" val="41068039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COUNT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COUNT() fonksiyonu belirtilen alandaki veya tablodaki toplam kayıt sayısını verir. Burada dikkat edilmesi gereken alan üzerindeki kayıt sayıları alınırken boş verilerin dikkate alınmamasıdır. </a:t>
            </a:r>
          </a:p>
        </p:txBody>
      </p:sp>
      <p:pic>
        <p:nvPicPr>
          <p:cNvPr id="7" name="Resim 6">
            <a:extLst>
              <a:ext uri="{FF2B5EF4-FFF2-40B4-BE49-F238E27FC236}">
                <a16:creationId xmlns:a16="http://schemas.microsoft.com/office/drawing/2014/main" id="{19431CC9-BC0A-71C3-4C15-F7813DBB45ED}"/>
              </a:ext>
            </a:extLst>
          </p:cNvPr>
          <p:cNvPicPr>
            <a:picLocks noChangeAspect="1"/>
          </p:cNvPicPr>
          <p:nvPr/>
        </p:nvPicPr>
        <p:blipFill>
          <a:blip r:embed="rId3"/>
          <a:stretch>
            <a:fillRect/>
          </a:stretch>
        </p:blipFill>
        <p:spPr>
          <a:xfrm>
            <a:off x="0" y="234205"/>
            <a:ext cx="8091066" cy="1746995"/>
          </a:xfrm>
          <a:prstGeom prst="rect">
            <a:avLst/>
          </a:prstGeom>
        </p:spPr>
      </p:pic>
      <p:pic>
        <p:nvPicPr>
          <p:cNvPr id="9" name="Resim 8">
            <a:extLst>
              <a:ext uri="{FF2B5EF4-FFF2-40B4-BE49-F238E27FC236}">
                <a16:creationId xmlns:a16="http://schemas.microsoft.com/office/drawing/2014/main" id="{F9142B2E-6A68-631D-328C-33E004F748DA}"/>
              </a:ext>
            </a:extLst>
          </p:cNvPr>
          <p:cNvPicPr>
            <a:picLocks noChangeAspect="1"/>
          </p:cNvPicPr>
          <p:nvPr/>
        </p:nvPicPr>
        <p:blipFill>
          <a:blip r:embed="rId4"/>
          <a:stretch>
            <a:fillRect/>
          </a:stretch>
        </p:blipFill>
        <p:spPr>
          <a:xfrm>
            <a:off x="0" y="1996589"/>
            <a:ext cx="8047693" cy="2708761"/>
          </a:xfrm>
          <a:prstGeom prst="rect">
            <a:avLst/>
          </a:prstGeom>
        </p:spPr>
      </p:pic>
    </p:spTree>
    <p:extLst>
      <p:ext uri="{BB962C8B-B14F-4D97-AF65-F5344CB8AC3E}">
        <p14:creationId xmlns:p14="http://schemas.microsoft.com/office/powerpoint/2010/main" val="9607454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FIRST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FIRST() fonksiyonu belirtilen alandaki ilk kayıt değerini verir. Bu fonksiyon </a:t>
            </a:r>
            <a:r>
              <a:rPr lang="tr-TR" sz="1400" b="0" i="0" u="sng" dirty="0">
                <a:solidFill>
                  <a:schemeClr val="bg1"/>
                </a:solidFill>
                <a:effectLst/>
                <a:latin typeface="calibri" panose="020F0502020204030204" pitchFamily="34" charset="0"/>
              </a:rPr>
              <a:t>sadece</a:t>
            </a:r>
            <a:r>
              <a:rPr lang="tr-TR" sz="1400" b="0" i="0" dirty="0">
                <a:solidFill>
                  <a:schemeClr val="bg1"/>
                </a:solidFill>
                <a:effectLst/>
                <a:latin typeface="calibri" panose="020F0502020204030204" pitchFamily="34" charset="0"/>
              </a:rPr>
              <a:t> MS Access Veritabanlarında çalışmaktadır. Diğer Veritabanlarında ilk kayda ulaşmak için faklı Sql kodları kullanılmaktadır. </a:t>
            </a:r>
          </a:p>
        </p:txBody>
      </p:sp>
      <p:pic>
        <p:nvPicPr>
          <p:cNvPr id="3" name="Resim 2">
            <a:extLst>
              <a:ext uri="{FF2B5EF4-FFF2-40B4-BE49-F238E27FC236}">
                <a16:creationId xmlns:a16="http://schemas.microsoft.com/office/drawing/2014/main" id="{5F5C4A4D-6B6E-E24D-E3A3-8AB59A2B28AD}"/>
              </a:ext>
            </a:extLst>
          </p:cNvPr>
          <p:cNvPicPr>
            <a:picLocks noChangeAspect="1"/>
          </p:cNvPicPr>
          <p:nvPr/>
        </p:nvPicPr>
        <p:blipFill>
          <a:blip r:embed="rId3"/>
          <a:stretch>
            <a:fillRect/>
          </a:stretch>
        </p:blipFill>
        <p:spPr>
          <a:xfrm>
            <a:off x="-12226" y="68312"/>
            <a:ext cx="8152373" cy="4284613"/>
          </a:xfrm>
          <a:prstGeom prst="rect">
            <a:avLst/>
          </a:prstGeom>
        </p:spPr>
      </p:pic>
      <p:pic>
        <p:nvPicPr>
          <p:cNvPr id="6" name="Resim 5">
            <a:extLst>
              <a:ext uri="{FF2B5EF4-FFF2-40B4-BE49-F238E27FC236}">
                <a16:creationId xmlns:a16="http://schemas.microsoft.com/office/drawing/2014/main" id="{64084285-9479-48A4-6077-F29368A830A6}"/>
              </a:ext>
            </a:extLst>
          </p:cNvPr>
          <p:cNvPicPr>
            <a:picLocks noChangeAspect="1"/>
          </p:cNvPicPr>
          <p:nvPr/>
        </p:nvPicPr>
        <p:blipFill>
          <a:blip r:embed="rId4"/>
          <a:stretch>
            <a:fillRect/>
          </a:stretch>
        </p:blipFill>
        <p:spPr>
          <a:xfrm>
            <a:off x="0" y="4352925"/>
            <a:ext cx="8140147" cy="2484537"/>
          </a:xfrm>
          <a:prstGeom prst="rect">
            <a:avLst/>
          </a:prstGeom>
        </p:spPr>
      </p:pic>
    </p:spTree>
    <p:extLst>
      <p:ext uri="{BB962C8B-B14F-4D97-AF65-F5344CB8AC3E}">
        <p14:creationId xmlns:p14="http://schemas.microsoft.com/office/powerpoint/2010/main" val="42940897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LAST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LAST() fonksiyonu belirtilen alandaki son kayıt değerini verir. Bu fonksiyon </a:t>
            </a:r>
            <a:r>
              <a:rPr lang="tr-TR" sz="1400" b="0" i="0" u="sng" dirty="0">
                <a:solidFill>
                  <a:schemeClr val="bg1"/>
                </a:solidFill>
                <a:effectLst/>
                <a:latin typeface="calibri" panose="020F0502020204030204" pitchFamily="34" charset="0"/>
              </a:rPr>
              <a:t>sadece</a:t>
            </a:r>
            <a:r>
              <a:rPr lang="tr-TR" sz="1400" b="0" i="0" dirty="0">
                <a:solidFill>
                  <a:schemeClr val="bg1"/>
                </a:solidFill>
                <a:effectLst/>
                <a:latin typeface="calibri" panose="020F0502020204030204" pitchFamily="34" charset="0"/>
              </a:rPr>
              <a:t> MS Access Veritabanlarında çalışmaktadır. Diğer Veritabanlarında son kayda ulaşmak için faklı Sql kodları kullanılmaktadır. Ancak bu kullanım veritabanını o anki don kaydına erişim sağlamaz. Kayıtları alfabetik ve numarasal olarak dizdirdikten sonra son kayıt değerine erişilir.</a:t>
            </a:r>
          </a:p>
        </p:txBody>
      </p:sp>
      <p:pic>
        <p:nvPicPr>
          <p:cNvPr id="4" name="Resim 3">
            <a:extLst>
              <a:ext uri="{FF2B5EF4-FFF2-40B4-BE49-F238E27FC236}">
                <a16:creationId xmlns:a16="http://schemas.microsoft.com/office/drawing/2014/main" id="{A57711FE-B6A4-EFF9-4538-27A83DD7A639}"/>
              </a:ext>
            </a:extLst>
          </p:cNvPr>
          <p:cNvPicPr>
            <a:picLocks noChangeAspect="1"/>
          </p:cNvPicPr>
          <p:nvPr/>
        </p:nvPicPr>
        <p:blipFill>
          <a:blip r:embed="rId3"/>
          <a:stretch>
            <a:fillRect/>
          </a:stretch>
        </p:blipFill>
        <p:spPr>
          <a:xfrm>
            <a:off x="0" y="215215"/>
            <a:ext cx="8086399" cy="794435"/>
          </a:xfrm>
          <a:prstGeom prst="rect">
            <a:avLst/>
          </a:prstGeom>
        </p:spPr>
      </p:pic>
      <p:pic>
        <p:nvPicPr>
          <p:cNvPr id="8" name="Resim 7">
            <a:extLst>
              <a:ext uri="{FF2B5EF4-FFF2-40B4-BE49-F238E27FC236}">
                <a16:creationId xmlns:a16="http://schemas.microsoft.com/office/drawing/2014/main" id="{FED37D4D-75AD-8C60-E01A-9C6148E9D5F8}"/>
              </a:ext>
            </a:extLst>
          </p:cNvPr>
          <p:cNvPicPr>
            <a:picLocks noChangeAspect="1"/>
          </p:cNvPicPr>
          <p:nvPr/>
        </p:nvPicPr>
        <p:blipFill>
          <a:blip r:embed="rId4"/>
          <a:stretch>
            <a:fillRect/>
          </a:stretch>
        </p:blipFill>
        <p:spPr>
          <a:xfrm>
            <a:off x="0" y="1009650"/>
            <a:ext cx="8081806" cy="4509185"/>
          </a:xfrm>
          <a:prstGeom prst="rect">
            <a:avLst/>
          </a:prstGeom>
        </p:spPr>
      </p:pic>
      <p:pic>
        <p:nvPicPr>
          <p:cNvPr id="10" name="Resim 9">
            <a:extLst>
              <a:ext uri="{FF2B5EF4-FFF2-40B4-BE49-F238E27FC236}">
                <a16:creationId xmlns:a16="http://schemas.microsoft.com/office/drawing/2014/main" id="{8A6A4DBC-F545-8EA4-AFCD-75D73EB11515}"/>
              </a:ext>
            </a:extLst>
          </p:cNvPr>
          <p:cNvPicPr>
            <a:picLocks noChangeAspect="1"/>
          </p:cNvPicPr>
          <p:nvPr/>
        </p:nvPicPr>
        <p:blipFill>
          <a:blip r:embed="rId5"/>
          <a:stretch>
            <a:fillRect/>
          </a:stretch>
        </p:blipFill>
        <p:spPr>
          <a:xfrm>
            <a:off x="0" y="5592970"/>
            <a:ext cx="3825572" cy="1265030"/>
          </a:xfrm>
          <a:prstGeom prst="rect">
            <a:avLst/>
          </a:prstGeom>
        </p:spPr>
      </p:pic>
    </p:spTree>
    <p:extLst>
      <p:ext uri="{BB962C8B-B14F-4D97-AF65-F5344CB8AC3E}">
        <p14:creationId xmlns:p14="http://schemas.microsoft.com/office/powerpoint/2010/main" val="14660924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MAX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fontScale="92500"/>
          </a:bodyPr>
          <a:lstStyle/>
          <a:p>
            <a:pPr algn="l"/>
            <a:r>
              <a:rPr lang="tr-TR" sz="1400" b="0" i="0" dirty="0">
                <a:solidFill>
                  <a:schemeClr val="bg1"/>
                </a:solidFill>
                <a:effectLst/>
                <a:latin typeface="calibri" panose="020F0502020204030204" pitchFamily="34" charset="0"/>
              </a:rPr>
              <a:t>MAX() fonksiyonu belirtilen alandaki en büyük değeri verir. Tablomuzdaki 100 lerce ürün kaydının olduğunu düşünün. En yüksek fiyatın ne olduğunu bulmak istediğimizi düşünün. Böyle bir durumda tek tek fiyatları kontrol edip en pahalı fiyatı bulabiliriz. Ancak bu oldukça büyük bir zaman kaybına yol açacaktır. Bunun yerine bir Sql kodu ile sonuca direk ulaşabiliriz. Aynı şekilde muhasebe departmanı müdürü veya şirketin genel müdürü, personele ödediği en yüksek maaşı görmek isteyebilir. Bu durumda da bir Sql kodu ile sonuca gidebiliriz. Veya sıcaklık ölçüm değerlerinin olduğu bir tablo düşünün. Ay içerisinde veya yıl içinde en yüksek sıcaklık değerinin ne olduğunu bulmak istediğimiz zaman MAX() fonksiyonu oldukça faydalı bir kullanım olacaktır.</a:t>
            </a:r>
          </a:p>
          <a:p>
            <a:pPr algn="l"/>
            <a:r>
              <a:rPr lang="tr-TR" sz="1400" b="0" i="0" dirty="0">
                <a:solidFill>
                  <a:schemeClr val="bg1"/>
                </a:solidFill>
                <a:effectLst/>
                <a:latin typeface="calibri" panose="020F0502020204030204" pitchFamily="34" charset="0"/>
              </a:rPr>
              <a:t>Sadece sayısal alanda değil aynı zamanda da metinsel alanlarda da kullanılabilir. Bu durumda metinsel veriyi A'dan Z'ye dizip en sondaki kaydı verecektir.</a:t>
            </a:r>
          </a:p>
        </p:txBody>
      </p:sp>
      <p:pic>
        <p:nvPicPr>
          <p:cNvPr id="3" name="Resim 2">
            <a:extLst>
              <a:ext uri="{FF2B5EF4-FFF2-40B4-BE49-F238E27FC236}">
                <a16:creationId xmlns:a16="http://schemas.microsoft.com/office/drawing/2014/main" id="{D118A535-5637-BCAD-7ED6-55E5B1A40A3C}"/>
              </a:ext>
            </a:extLst>
          </p:cNvPr>
          <p:cNvPicPr>
            <a:picLocks noChangeAspect="1"/>
          </p:cNvPicPr>
          <p:nvPr/>
        </p:nvPicPr>
        <p:blipFill>
          <a:blip r:embed="rId3"/>
          <a:stretch>
            <a:fillRect/>
          </a:stretch>
        </p:blipFill>
        <p:spPr>
          <a:xfrm>
            <a:off x="0" y="173194"/>
            <a:ext cx="8028448" cy="2560481"/>
          </a:xfrm>
          <a:prstGeom prst="rect">
            <a:avLst/>
          </a:prstGeom>
        </p:spPr>
      </p:pic>
    </p:spTree>
    <p:extLst>
      <p:ext uri="{BB962C8B-B14F-4D97-AF65-F5344CB8AC3E}">
        <p14:creationId xmlns:p14="http://schemas.microsoft.com/office/powerpoint/2010/main" val="36438929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MAX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fontScale="92500"/>
          </a:bodyPr>
          <a:lstStyle/>
          <a:p>
            <a:pPr algn="l"/>
            <a:r>
              <a:rPr lang="tr-TR" sz="1400" b="0" i="0" dirty="0">
                <a:solidFill>
                  <a:schemeClr val="bg1"/>
                </a:solidFill>
                <a:effectLst/>
                <a:latin typeface="calibri" panose="020F0502020204030204" pitchFamily="34" charset="0"/>
              </a:rPr>
              <a:t>MAX() fonksiyonu belirtilen alandaki en büyük değeri verir. Tablomuzdaki 100 lerce ürün kaydının olduğunu düşünün. En yüksek fiyatın ne olduğunu bulmak istediğimizi düşünün. Böyle bir durumda tek tek fiyatları kontrol edip en pahalı fiyatı bulabiliriz. Ancak bu oldukça büyük bir zaman kaybına yol açacaktır. Bunun yerine bir Sql kodu ile sonuca direk ulaşabiliriz. Aynı şekilde muhasebe departmanı müdürü veya şirketin genel müdürü, personele ödediği en yüksek maaşı görmek isteyebilir. Bu durumda da bir Sql kodu ile sonuca gidebiliriz. Veya sıcaklık ölçüm değerlerinin olduğu bir tablo düşünün. Ay içerisinde veya yıl içinde en yüksek sıcaklık değerinin ne olduğunu bulmak istediğimiz zaman MAX() fonksiyonu oldukça faydalı bir kullanım olacaktır.</a:t>
            </a:r>
          </a:p>
          <a:p>
            <a:pPr algn="l"/>
            <a:r>
              <a:rPr lang="tr-TR" sz="1400" b="0" i="0" dirty="0">
                <a:solidFill>
                  <a:schemeClr val="bg1"/>
                </a:solidFill>
                <a:effectLst/>
                <a:latin typeface="calibri" panose="020F0502020204030204" pitchFamily="34" charset="0"/>
              </a:rPr>
              <a:t>Sadece sayısal alanda değil aynı zamanda da metinsel alanlarda da kullanılabilir. Bu durumda metinsel veriyi A'dan Z'ye dizip en sondaki kaydı verecektir.</a:t>
            </a:r>
          </a:p>
        </p:txBody>
      </p:sp>
      <p:pic>
        <p:nvPicPr>
          <p:cNvPr id="3" name="Resim 2">
            <a:extLst>
              <a:ext uri="{FF2B5EF4-FFF2-40B4-BE49-F238E27FC236}">
                <a16:creationId xmlns:a16="http://schemas.microsoft.com/office/drawing/2014/main" id="{D118A535-5637-BCAD-7ED6-55E5B1A40A3C}"/>
              </a:ext>
            </a:extLst>
          </p:cNvPr>
          <p:cNvPicPr>
            <a:picLocks noChangeAspect="1"/>
          </p:cNvPicPr>
          <p:nvPr/>
        </p:nvPicPr>
        <p:blipFill>
          <a:blip r:embed="rId3"/>
          <a:stretch>
            <a:fillRect/>
          </a:stretch>
        </p:blipFill>
        <p:spPr>
          <a:xfrm>
            <a:off x="0" y="173194"/>
            <a:ext cx="8028448" cy="2560481"/>
          </a:xfrm>
          <a:prstGeom prst="rect">
            <a:avLst/>
          </a:prstGeom>
        </p:spPr>
      </p:pic>
    </p:spTree>
    <p:extLst>
      <p:ext uri="{BB962C8B-B14F-4D97-AF65-F5344CB8AC3E}">
        <p14:creationId xmlns:p14="http://schemas.microsoft.com/office/powerpoint/2010/main" val="10451487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A219CFFF-7272-821A-E6D3-DB2961D7C3F3}"/>
              </a:ext>
            </a:extLst>
          </p:cNvPr>
          <p:cNvPicPr>
            <a:picLocks noChangeAspect="1"/>
          </p:cNvPicPr>
          <p:nvPr/>
        </p:nvPicPr>
        <p:blipFill>
          <a:blip r:embed="rId2"/>
          <a:stretch>
            <a:fillRect/>
          </a:stretch>
        </p:blipFill>
        <p:spPr>
          <a:xfrm>
            <a:off x="392648" y="1085646"/>
            <a:ext cx="5945770" cy="5261365"/>
          </a:xfrm>
          <a:prstGeom prst="rect">
            <a:avLst/>
          </a:prstGeom>
        </p:spPr>
      </p:pic>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SINIF VE NESNE ÖRNEKLERİ</a:t>
            </a:r>
          </a:p>
        </p:txBody>
      </p:sp>
      <p:pic>
        <p:nvPicPr>
          <p:cNvPr id="13" name="Resim 12">
            <a:extLst>
              <a:ext uri="{FF2B5EF4-FFF2-40B4-BE49-F238E27FC236}">
                <a16:creationId xmlns:a16="http://schemas.microsoft.com/office/drawing/2014/main" id="{F523E09E-299F-2A4F-9548-F9851F1F857F}"/>
              </a:ext>
            </a:extLst>
          </p:cNvPr>
          <p:cNvPicPr>
            <a:picLocks noChangeAspect="1"/>
          </p:cNvPicPr>
          <p:nvPr/>
        </p:nvPicPr>
        <p:blipFill>
          <a:blip r:embed="rId3"/>
          <a:stretch>
            <a:fillRect/>
          </a:stretch>
        </p:blipFill>
        <p:spPr>
          <a:xfrm>
            <a:off x="6553675" y="1085646"/>
            <a:ext cx="5197263" cy="1958768"/>
          </a:xfrm>
          <a:prstGeom prst="rect">
            <a:avLst/>
          </a:prstGeom>
        </p:spPr>
      </p:pic>
      <p:pic>
        <p:nvPicPr>
          <p:cNvPr id="15" name="Resim 14">
            <a:extLst>
              <a:ext uri="{FF2B5EF4-FFF2-40B4-BE49-F238E27FC236}">
                <a16:creationId xmlns:a16="http://schemas.microsoft.com/office/drawing/2014/main" id="{F648379E-0D43-DDEA-58B3-9B82AEC5CC1A}"/>
              </a:ext>
            </a:extLst>
          </p:cNvPr>
          <p:cNvPicPr>
            <a:picLocks noChangeAspect="1"/>
          </p:cNvPicPr>
          <p:nvPr/>
        </p:nvPicPr>
        <p:blipFill>
          <a:blip r:embed="rId4"/>
          <a:stretch>
            <a:fillRect/>
          </a:stretch>
        </p:blipFill>
        <p:spPr>
          <a:xfrm>
            <a:off x="6553675" y="3690027"/>
            <a:ext cx="5177967" cy="1817888"/>
          </a:xfrm>
          <a:prstGeom prst="rect">
            <a:avLst/>
          </a:prstGeom>
        </p:spPr>
      </p:pic>
    </p:spTree>
    <p:extLst>
      <p:ext uri="{BB962C8B-B14F-4D97-AF65-F5344CB8AC3E}">
        <p14:creationId xmlns:p14="http://schemas.microsoft.com/office/powerpoint/2010/main" val="29815348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MIN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fontScale="92500"/>
          </a:bodyPr>
          <a:lstStyle/>
          <a:p>
            <a:pPr algn="l"/>
            <a:r>
              <a:rPr lang="tr-TR" sz="1400" b="0" i="0" dirty="0">
                <a:solidFill>
                  <a:schemeClr val="bg1"/>
                </a:solidFill>
                <a:effectLst/>
                <a:latin typeface="calibri" panose="020F0502020204030204" pitchFamily="34" charset="0"/>
              </a:rPr>
              <a:t>MIN() fonksiyonu belirtilen alandaki en küçük değeri verir. Tablomuzdaki 100 lerce ürün kaydının olduğunu düşünün. En düşük fiyatın ne olduğunu bulmak istediğimizi düşünün. Böyle bir durumda tek tek fiyatları kontrol edip en ucuz fiyatı bulabiliriz. Ancak bu oldukça büyük bir zaman kaybına yol açacaktır. Bunun yerine bir Sql kodu ile sonuca direk ulaşabiliriz. Aynı şekilde muhasebe departmanı müdürü veya şirketin genel müdürü, personele ödediği en düşük maaşı görmek isteyebilir. Bu durumda da bir Sql kodu ile sonuca gidebiliriz. Veya sıcaklık ölçüm değerlerinin olduğu bir tablo düşünün. Ay içerisinde veya yıl içinde en düşük sıcaklık değerinin ne olduğunu bulmak istediğimiz zaman MIN() fonksiyonu oldukça faydalı bir kullanım olacaktır.</a:t>
            </a:r>
          </a:p>
          <a:p>
            <a:pPr algn="l"/>
            <a:r>
              <a:rPr lang="tr-TR" sz="1400" b="0" i="0" dirty="0">
                <a:solidFill>
                  <a:schemeClr val="bg1"/>
                </a:solidFill>
                <a:effectLst/>
                <a:latin typeface="calibri" panose="020F0502020204030204" pitchFamily="34" charset="0"/>
              </a:rPr>
              <a:t>Sadece sayısal alanda değil aynı zamanda da metinsel alanlarda da kullanılabilir. Bu durumda metinsel veriyi A'dan Z'ye dizip en baştaki kaydı verecektir.</a:t>
            </a:r>
          </a:p>
        </p:txBody>
      </p:sp>
      <p:pic>
        <p:nvPicPr>
          <p:cNvPr id="4" name="Resim 3">
            <a:extLst>
              <a:ext uri="{FF2B5EF4-FFF2-40B4-BE49-F238E27FC236}">
                <a16:creationId xmlns:a16="http://schemas.microsoft.com/office/drawing/2014/main" id="{885C208A-B9C9-B8FD-47C4-54E0AFD0FDE6}"/>
              </a:ext>
            </a:extLst>
          </p:cNvPr>
          <p:cNvPicPr>
            <a:picLocks noChangeAspect="1"/>
          </p:cNvPicPr>
          <p:nvPr/>
        </p:nvPicPr>
        <p:blipFill>
          <a:blip r:embed="rId3"/>
          <a:stretch>
            <a:fillRect/>
          </a:stretch>
        </p:blipFill>
        <p:spPr>
          <a:xfrm>
            <a:off x="56360" y="187180"/>
            <a:ext cx="8035094" cy="2641746"/>
          </a:xfrm>
          <a:prstGeom prst="rect">
            <a:avLst/>
          </a:prstGeom>
        </p:spPr>
      </p:pic>
    </p:spTree>
    <p:extLst>
      <p:ext uri="{BB962C8B-B14F-4D97-AF65-F5344CB8AC3E}">
        <p14:creationId xmlns:p14="http://schemas.microsoft.com/office/powerpoint/2010/main" val="22074662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SUM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SUM() fonksiyonu ile belirtilen alandaki değerlerin toplamı elde edilir. Elimizdeki ürünlerin toplam değerini bulmak için kullanılabilir. Veya elimizdeki toplam stok adedini bulabiliriz.</a:t>
            </a:r>
          </a:p>
          <a:p>
            <a:pPr algn="l"/>
            <a:r>
              <a:rPr lang="tr-TR" sz="1400" b="0" i="0" dirty="0">
                <a:solidFill>
                  <a:schemeClr val="bg1"/>
                </a:solidFill>
                <a:effectLst/>
                <a:latin typeface="calibri" panose="020F0502020204030204" pitchFamily="34" charset="0"/>
              </a:rPr>
              <a:t>Sadece sayısal alanlarda kullanılabilir.</a:t>
            </a:r>
          </a:p>
        </p:txBody>
      </p:sp>
      <p:pic>
        <p:nvPicPr>
          <p:cNvPr id="7" name="Resim 6">
            <a:extLst>
              <a:ext uri="{FF2B5EF4-FFF2-40B4-BE49-F238E27FC236}">
                <a16:creationId xmlns:a16="http://schemas.microsoft.com/office/drawing/2014/main" id="{98C2833E-9484-0359-563D-6456D6D23127}"/>
              </a:ext>
            </a:extLst>
          </p:cNvPr>
          <p:cNvPicPr>
            <a:picLocks noChangeAspect="1"/>
          </p:cNvPicPr>
          <p:nvPr/>
        </p:nvPicPr>
        <p:blipFill>
          <a:blip r:embed="rId3"/>
          <a:stretch>
            <a:fillRect/>
          </a:stretch>
        </p:blipFill>
        <p:spPr>
          <a:xfrm>
            <a:off x="48740" y="236138"/>
            <a:ext cx="8040660" cy="1297387"/>
          </a:xfrm>
          <a:prstGeom prst="rect">
            <a:avLst/>
          </a:prstGeom>
        </p:spPr>
      </p:pic>
      <p:pic>
        <p:nvPicPr>
          <p:cNvPr id="9" name="Resim 8">
            <a:extLst>
              <a:ext uri="{FF2B5EF4-FFF2-40B4-BE49-F238E27FC236}">
                <a16:creationId xmlns:a16="http://schemas.microsoft.com/office/drawing/2014/main" id="{23B08E75-23A2-C029-EEBA-D764E01BE266}"/>
              </a:ext>
            </a:extLst>
          </p:cNvPr>
          <p:cNvPicPr>
            <a:picLocks noChangeAspect="1"/>
          </p:cNvPicPr>
          <p:nvPr/>
        </p:nvPicPr>
        <p:blipFill>
          <a:blip r:embed="rId4"/>
          <a:stretch>
            <a:fillRect/>
          </a:stretch>
        </p:blipFill>
        <p:spPr>
          <a:xfrm>
            <a:off x="0" y="1687885"/>
            <a:ext cx="8102009" cy="1512516"/>
          </a:xfrm>
          <a:prstGeom prst="rect">
            <a:avLst/>
          </a:prstGeom>
        </p:spPr>
      </p:pic>
    </p:spTree>
    <p:extLst>
      <p:ext uri="{BB962C8B-B14F-4D97-AF65-F5344CB8AC3E}">
        <p14:creationId xmlns:p14="http://schemas.microsoft.com/office/powerpoint/2010/main" val="22920352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UCASE &amp; UPPER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UCase() fonksiyonu ile metin tipindeki alanlardaki verileri büyük karaktere çevirmeye yarar. Alandaki verilen hepsi veya bir kısmı küçük karakterle yazılmış olabilir. Bu fonksiyon ile bütün karakterler büyük harfe çevrilir.</a:t>
            </a:r>
          </a:p>
        </p:txBody>
      </p:sp>
      <p:pic>
        <p:nvPicPr>
          <p:cNvPr id="13" name="Resim 12">
            <a:extLst>
              <a:ext uri="{FF2B5EF4-FFF2-40B4-BE49-F238E27FC236}">
                <a16:creationId xmlns:a16="http://schemas.microsoft.com/office/drawing/2014/main" id="{C903B371-24A8-5B7A-0405-2A9AC17EC5E0}"/>
              </a:ext>
            </a:extLst>
          </p:cNvPr>
          <p:cNvPicPr>
            <a:picLocks noChangeAspect="1"/>
          </p:cNvPicPr>
          <p:nvPr/>
        </p:nvPicPr>
        <p:blipFill>
          <a:blip r:embed="rId3"/>
          <a:stretch>
            <a:fillRect/>
          </a:stretch>
        </p:blipFill>
        <p:spPr>
          <a:xfrm>
            <a:off x="0" y="188415"/>
            <a:ext cx="8115323" cy="2859585"/>
          </a:xfrm>
          <a:prstGeom prst="rect">
            <a:avLst/>
          </a:prstGeom>
        </p:spPr>
      </p:pic>
      <p:pic>
        <p:nvPicPr>
          <p:cNvPr id="15" name="Resim 14">
            <a:extLst>
              <a:ext uri="{FF2B5EF4-FFF2-40B4-BE49-F238E27FC236}">
                <a16:creationId xmlns:a16="http://schemas.microsoft.com/office/drawing/2014/main" id="{58D20689-5602-4F23-B177-7C2412211801}"/>
              </a:ext>
            </a:extLst>
          </p:cNvPr>
          <p:cNvPicPr>
            <a:picLocks noChangeAspect="1"/>
          </p:cNvPicPr>
          <p:nvPr/>
        </p:nvPicPr>
        <p:blipFill>
          <a:blip r:embed="rId4"/>
          <a:stretch>
            <a:fillRect/>
          </a:stretch>
        </p:blipFill>
        <p:spPr>
          <a:xfrm>
            <a:off x="0" y="2958285"/>
            <a:ext cx="8014160" cy="2859586"/>
          </a:xfrm>
          <a:prstGeom prst="rect">
            <a:avLst/>
          </a:prstGeom>
        </p:spPr>
      </p:pic>
    </p:spTree>
    <p:extLst>
      <p:ext uri="{BB962C8B-B14F-4D97-AF65-F5344CB8AC3E}">
        <p14:creationId xmlns:p14="http://schemas.microsoft.com/office/powerpoint/2010/main" val="24579654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LCASE &amp; LOWER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LCase() fonksiyonu ile metin tipindeki alanlardaki verileri ufak karaktere çevirmeye yarar. Alandaki verilen hepsi veya bir kısmı büyük karakterle yazılmış olabilir. Bu fonksiyon ile bütün karakterler ufak harfe çevrilir.</a:t>
            </a:r>
          </a:p>
        </p:txBody>
      </p:sp>
      <p:pic>
        <p:nvPicPr>
          <p:cNvPr id="3" name="Resim 2">
            <a:extLst>
              <a:ext uri="{FF2B5EF4-FFF2-40B4-BE49-F238E27FC236}">
                <a16:creationId xmlns:a16="http://schemas.microsoft.com/office/drawing/2014/main" id="{3CBC6945-CE13-A312-3B47-26E0DAD9055C}"/>
              </a:ext>
            </a:extLst>
          </p:cNvPr>
          <p:cNvPicPr>
            <a:picLocks noChangeAspect="1"/>
          </p:cNvPicPr>
          <p:nvPr/>
        </p:nvPicPr>
        <p:blipFill>
          <a:blip r:embed="rId3"/>
          <a:stretch>
            <a:fillRect/>
          </a:stretch>
        </p:blipFill>
        <p:spPr>
          <a:xfrm>
            <a:off x="0" y="230250"/>
            <a:ext cx="8124561" cy="4094100"/>
          </a:xfrm>
          <a:prstGeom prst="rect">
            <a:avLst/>
          </a:prstGeom>
        </p:spPr>
      </p:pic>
    </p:spTree>
    <p:extLst>
      <p:ext uri="{BB962C8B-B14F-4D97-AF65-F5344CB8AC3E}">
        <p14:creationId xmlns:p14="http://schemas.microsoft.com/office/powerpoint/2010/main" val="23447768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MID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MID() fonksiyonu ile metin tipindeki alanlardaki verilerin istediğimiz bir yeri almamıza yarar. Bir alanda birden fazla değerin birleşmesi sonucu bir kayıt tutuluyorsa bunları uygun durumlara göre parçalayıp kullanmaya yarar.</a:t>
            </a:r>
          </a:p>
        </p:txBody>
      </p:sp>
      <p:pic>
        <p:nvPicPr>
          <p:cNvPr id="4" name="Resim 3">
            <a:extLst>
              <a:ext uri="{FF2B5EF4-FFF2-40B4-BE49-F238E27FC236}">
                <a16:creationId xmlns:a16="http://schemas.microsoft.com/office/drawing/2014/main" id="{E325AC56-7D7D-04B9-6753-477DB4F0FA00}"/>
              </a:ext>
            </a:extLst>
          </p:cNvPr>
          <p:cNvPicPr>
            <a:picLocks noChangeAspect="1"/>
          </p:cNvPicPr>
          <p:nvPr/>
        </p:nvPicPr>
        <p:blipFill>
          <a:blip r:embed="rId3"/>
          <a:stretch>
            <a:fillRect/>
          </a:stretch>
        </p:blipFill>
        <p:spPr>
          <a:xfrm>
            <a:off x="10636" y="235960"/>
            <a:ext cx="8074934" cy="4126490"/>
          </a:xfrm>
          <a:prstGeom prst="rect">
            <a:avLst/>
          </a:prstGeom>
        </p:spPr>
      </p:pic>
    </p:spTree>
    <p:extLst>
      <p:ext uri="{BB962C8B-B14F-4D97-AF65-F5344CB8AC3E}">
        <p14:creationId xmlns:p14="http://schemas.microsoft.com/office/powerpoint/2010/main" val="35552963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ROUND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ROUND() fonksiyonu belirtilen ondalık sayı için sayısal bir alanda yuvarlamak için kullanılır.</a:t>
            </a:r>
          </a:p>
          <a:p>
            <a:pPr algn="l"/>
            <a:r>
              <a:rPr lang="tr-TR" sz="1400" b="0" i="0" dirty="0">
                <a:solidFill>
                  <a:schemeClr val="bg1"/>
                </a:solidFill>
                <a:effectLst/>
                <a:latin typeface="calibri" panose="020F0502020204030204" pitchFamily="34" charset="0"/>
              </a:rPr>
              <a:t>Bazı veritabanı sistemleri tipik yuvarlamadan farklı olarak çalışabilir. Bir çok insan yuvarlama işleminin en yakın tam sayıya yapıldığını varsayar. Ancak, bazı veritabanı yönetim sistemleri "Bankers Rounding" yani bankacı yuvarlaması denen sistemi kullanabilir. Bu sistemde en yakın ÇİFT sayıya yuvarlama yapılır. Mesela 13,3 için bir çok insan mantıken 13'e yuvarlanacağını düşünürken, "Bankers Rounding" sistemine göre 13 küsürlü bir rakam olduğu için 14'e yuvarlanır.</a:t>
            </a:r>
          </a:p>
        </p:txBody>
      </p:sp>
      <p:pic>
        <p:nvPicPr>
          <p:cNvPr id="7" name="Resim 6">
            <a:extLst>
              <a:ext uri="{FF2B5EF4-FFF2-40B4-BE49-F238E27FC236}">
                <a16:creationId xmlns:a16="http://schemas.microsoft.com/office/drawing/2014/main" id="{75B5A807-E1A2-4BA7-3784-F94ACBF843C6}"/>
              </a:ext>
            </a:extLst>
          </p:cNvPr>
          <p:cNvPicPr>
            <a:picLocks noChangeAspect="1"/>
          </p:cNvPicPr>
          <p:nvPr/>
        </p:nvPicPr>
        <p:blipFill>
          <a:blip r:embed="rId3"/>
          <a:stretch>
            <a:fillRect/>
          </a:stretch>
        </p:blipFill>
        <p:spPr>
          <a:xfrm>
            <a:off x="0" y="129305"/>
            <a:ext cx="8095025" cy="3756895"/>
          </a:xfrm>
          <a:prstGeom prst="rect">
            <a:avLst/>
          </a:prstGeom>
        </p:spPr>
      </p:pic>
    </p:spTree>
    <p:extLst>
      <p:ext uri="{BB962C8B-B14F-4D97-AF65-F5344CB8AC3E}">
        <p14:creationId xmlns:p14="http://schemas.microsoft.com/office/powerpoint/2010/main" val="18178679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NOW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NOW() fonksiyonu o anki geçerli olan sistem tarihi ve saatini verir. Kayıt ekleme esnasında kaydın ne zaman eklendiği gibi bir bilgiyi saklamak istediğimiz zaman kullanılabilir. Veya veritbanından veri okurken kullanılabilir. Kısacası o anki sistem tarihine ve saatine ihtiyacımız olan her durumda kullanılabilir.</a:t>
            </a:r>
          </a:p>
        </p:txBody>
      </p:sp>
      <p:pic>
        <p:nvPicPr>
          <p:cNvPr id="3" name="Resim 2">
            <a:extLst>
              <a:ext uri="{FF2B5EF4-FFF2-40B4-BE49-F238E27FC236}">
                <a16:creationId xmlns:a16="http://schemas.microsoft.com/office/drawing/2014/main" id="{8EEBB2C6-12C9-4CA1-69D5-7BE2D67422FC}"/>
              </a:ext>
            </a:extLst>
          </p:cNvPr>
          <p:cNvPicPr>
            <a:picLocks noChangeAspect="1"/>
          </p:cNvPicPr>
          <p:nvPr/>
        </p:nvPicPr>
        <p:blipFill>
          <a:blip r:embed="rId3"/>
          <a:stretch>
            <a:fillRect/>
          </a:stretch>
        </p:blipFill>
        <p:spPr>
          <a:xfrm>
            <a:off x="0" y="412376"/>
            <a:ext cx="8067675" cy="1358655"/>
          </a:xfrm>
          <a:prstGeom prst="rect">
            <a:avLst/>
          </a:prstGeom>
        </p:spPr>
      </p:pic>
    </p:spTree>
    <p:extLst>
      <p:ext uri="{BB962C8B-B14F-4D97-AF65-F5344CB8AC3E}">
        <p14:creationId xmlns:p14="http://schemas.microsoft.com/office/powerpoint/2010/main" val="1727961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FORMAT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Tablomuzda bulunan bir alandaki değerleri ekranda görüntülerken farklı biçimlerde göstermemize yarayan oldukça kullanışlı bir fonksiyondur. Çoğunlukla tarih verisi tutan alanlar üzerinde uygulanmaktadır. Çünkü farklı veri tabanları tarihsel değerleri farklı biçimlerde saklamaktadır. Hatta aynı veritabanı türünün farklı versiyonlarında tarih değerini saklama şekli değişiklik gösterebilmektedir. Ör: SQL Server 2005 versiyonunda tarih verisi GG.AA.YYYY şeklinde saklanırken bu durum 2008 versiyonunda YYYY-AA-GG şeklinde saklanmaktadır.</a:t>
            </a:r>
          </a:p>
        </p:txBody>
      </p:sp>
      <p:pic>
        <p:nvPicPr>
          <p:cNvPr id="4" name="Resim 3">
            <a:extLst>
              <a:ext uri="{FF2B5EF4-FFF2-40B4-BE49-F238E27FC236}">
                <a16:creationId xmlns:a16="http://schemas.microsoft.com/office/drawing/2014/main" id="{DFB7DBF6-D27C-FF48-0540-DFDB06E73BB9}"/>
              </a:ext>
            </a:extLst>
          </p:cNvPr>
          <p:cNvPicPr>
            <a:picLocks noChangeAspect="1"/>
          </p:cNvPicPr>
          <p:nvPr/>
        </p:nvPicPr>
        <p:blipFill>
          <a:blip r:embed="rId3"/>
          <a:stretch>
            <a:fillRect/>
          </a:stretch>
        </p:blipFill>
        <p:spPr>
          <a:xfrm>
            <a:off x="1" y="218987"/>
            <a:ext cx="8110584" cy="1406613"/>
          </a:xfrm>
          <a:prstGeom prst="rect">
            <a:avLst/>
          </a:prstGeom>
        </p:spPr>
      </p:pic>
    </p:spTree>
    <p:extLst>
      <p:ext uri="{BB962C8B-B14F-4D97-AF65-F5344CB8AC3E}">
        <p14:creationId xmlns:p14="http://schemas.microsoft.com/office/powerpoint/2010/main" val="566912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000" dirty="0"/>
              <a:t>SQL REPLACE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Replace kelimesinin Türkçe ’de "yerine koymak, yerini almak, yenisi ile değiştirmek" anlamlarına gelmektedir. Yani tablomuzda bulunan bir metinsel alandaki verinin bir parçasını veya tamamını ekrana farklı biçimde yazdırabiliriz. Sadece ekrana yazdırma değil güncelleme sorgusu çalıştırarak alandaki verilerin bir kısmını değiştirebiliriz.</a:t>
            </a:r>
          </a:p>
        </p:txBody>
      </p:sp>
      <p:pic>
        <p:nvPicPr>
          <p:cNvPr id="3" name="Resim 2">
            <a:extLst>
              <a:ext uri="{FF2B5EF4-FFF2-40B4-BE49-F238E27FC236}">
                <a16:creationId xmlns:a16="http://schemas.microsoft.com/office/drawing/2014/main" id="{BD9A3968-16BE-E184-6500-36B7C3D6B147}"/>
              </a:ext>
            </a:extLst>
          </p:cNvPr>
          <p:cNvPicPr>
            <a:picLocks noChangeAspect="1"/>
          </p:cNvPicPr>
          <p:nvPr/>
        </p:nvPicPr>
        <p:blipFill>
          <a:blip r:embed="rId3"/>
          <a:stretch>
            <a:fillRect/>
          </a:stretch>
        </p:blipFill>
        <p:spPr>
          <a:xfrm>
            <a:off x="0" y="173156"/>
            <a:ext cx="8067478" cy="3170119"/>
          </a:xfrm>
          <a:prstGeom prst="rect">
            <a:avLst/>
          </a:prstGeom>
        </p:spPr>
      </p:pic>
      <p:pic>
        <p:nvPicPr>
          <p:cNvPr id="7" name="Resim 6">
            <a:extLst>
              <a:ext uri="{FF2B5EF4-FFF2-40B4-BE49-F238E27FC236}">
                <a16:creationId xmlns:a16="http://schemas.microsoft.com/office/drawing/2014/main" id="{FF4BB5AC-4E2B-0EE6-7C95-254AACC2C31A}"/>
              </a:ext>
            </a:extLst>
          </p:cNvPr>
          <p:cNvPicPr>
            <a:picLocks noChangeAspect="1"/>
          </p:cNvPicPr>
          <p:nvPr/>
        </p:nvPicPr>
        <p:blipFill>
          <a:blip r:embed="rId4"/>
          <a:stretch>
            <a:fillRect/>
          </a:stretch>
        </p:blipFill>
        <p:spPr>
          <a:xfrm>
            <a:off x="0" y="3576398"/>
            <a:ext cx="8004882" cy="1186102"/>
          </a:xfrm>
          <a:prstGeom prst="rect">
            <a:avLst/>
          </a:prstGeom>
        </p:spPr>
      </p:pic>
      <p:pic>
        <p:nvPicPr>
          <p:cNvPr id="9" name="Resim 8">
            <a:extLst>
              <a:ext uri="{FF2B5EF4-FFF2-40B4-BE49-F238E27FC236}">
                <a16:creationId xmlns:a16="http://schemas.microsoft.com/office/drawing/2014/main" id="{721CAED2-16BE-4C8B-2DED-2F2A297496F5}"/>
              </a:ext>
            </a:extLst>
          </p:cNvPr>
          <p:cNvPicPr>
            <a:picLocks noChangeAspect="1"/>
          </p:cNvPicPr>
          <p:nvPr/>
        </p:nvPicPr>
        <p:blipFill>
          <a:blip r:embed="rId5"/>
          <a:stretch>
            <a:fillRect/>
          </a:stretch>
        </p:blipFill>
        <p:spPr>
          <a:xfrm>
            <a:off x="0" y="4995623"/>
            <a:ext cx="8067478" cy="1606123"/>
          </a:xfrm>
          <a:prstGeom prst="rect">
            <a:avLst/>
          </a:prstGeom>
        </p:spPr>
      </p:pic>
    </p:spTree>
    <p:extLst>
      <p:ext uri="{BB962C8B-B14F-4D97-AF65-F5344CB8AC3E}">
        <p14:creationId xmlns:p14="http://schemas.microsoft.com/office/powerpoint/2010/main" val="4750858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fontScale="90000"/>
          </a:bodyPr>
          <a:lstStyle>
            <a:defPPr>
              <a:defRPr lang="tr-TR"/>
            </a:defPPr>
          </a:lstStyle>
          <a:p>
            <a:pPr rtl="0">
              <a:lnSpc>
                <a:spcPct val="90000"/>
              </a:lnSpc>
            </a:pPr>
            <a:r>
              <a:rPr lang="tr-TR" sz="4800" dirty="0">
                <a:solidFill>
                  <a:schemeClr val="bg2">
                    <a:lumMod val="50000"/>
                  </a:schemeClr>
                </a:solidFill>
              </a:rPr>
              <a:t>Frontend Development</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HTML</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CSS</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JAVASCRIPT</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BOOTSTRAP</a:t>
            </a:r>
          </a:p>
        </p:txBody>
      </p:sp>
    </p:spTree>
    <p:extLst>
      <p:ext uri="{BB962C8B-B14F-4D97-AF65-F5344CB8AC3E}">
        <p14:creationId xmlns:p14="http://schemas.microsoft.com/office/powerpoint/2010/main" val="520109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Soyutlama (Abstraction)</a:t>
            </a:r>
          </a:p>
        </p:txBody>
      </p:sp>
      <p:pic>
        <p:nvPicPr>
          <p:cNvPr id="5" name="Resim 4">
            <a:extLst>
              <a:ext uri="{FF2B5EF4-FFF2-40B4-BE49-F238E27FC236}">
                <a16:creationId xmlns:a16="http://schemas.microsoft.com/office/drawing/2014/main" id="{151E6340-D06C-D150-D254-79CBD51DF2CA}"/>
              </a:ext>
            </a:extLst>
          </p:cNvPr>
          <p:cNvPicPr>
            <a:picLocks noChangeAspect="1"/>
          </p:cNvPicPr>
          <p:nvPr/>
        </p:nvPicPr>
        <p:blipFill>
          <a:blip r:embed="rId2"/>
          <a:stretch>
            <a:fillRect/>
          </a:stretch>
        </p:blipFill>
        <p:spPr>
          <a:xfrm>
            <a:off x="392647" y="1015722"/>
            <a:ext cx="6225561" cy="4567497"/>
          </a:xfrm>
          <a:prstGeom prst="rect">
            <a:avLst/>
          </a:prstGeom>
        </p:spPr>
      </p:pic>
      <p:pic>
        <p:nvPicPr>
          <p:cNvPr id="7" name="Resim 6">
            <a:extLst>
              <a:ext uri="{FF2B5EF4-FFF2-40B4-BE49-F238E27FC236}">
                <a16:creationId xmlns:a16="http://schemas.microsoft.com/office/drawing/2014/main" id="{844A4021-CFD0-97DE-BDA5-F4784E71689B}"/>
              </a:ext>
            </a:extLst>
          </p:cNvPr>
          <p:cNvPicPr>
            <a:picLocks noChangeAspect="1"/>
          </p:cNvPicPr>
          <p:nvPr/>
        </p:nvPicPr>
        <p:blipFill>
          <a:blip r:embed="rId3"/>
          <a:stretch>
            <a:fillRect/>
          </a:stretch>
        </p:blipFill>
        <p:spPr>
          <a:xfrm>
            <a:off x="6712772" y="1015722"/>
            <a:ext cx="5086580" cy="4705289"/>
          </a:xfrm>
          <a:prstGeom prst="rect">
            <a:avLst/>
          </a:prstGeom>
        </p:spPr>
      </p:pic>
    </p:spTree>
    <p:extLst>
      <p:ext uri="{BB962C8B-B14F-4D97-AF65-F5344CB8AC3E}">
        <p14:creationId xmlns:p14="http://schemas.microsoft.com/office/powerpoint/2010/main" val="13723401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HTML</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132331" y="1748118"/>
            <a:ext cx="4336421" cy="4233134"/>
          </a:xfrm>
        </p:spPr>
        <p:txBody>
          <a:bodyPr vert="horz" lIns="91440" tIns="45720" rIns="91440" bIns="45720" rtlCol="0">
            <a:no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sz="1300" b="1" i="0" dirty="0">
                <a:solidFill>
                  <a:srgbClr val="494949"/>
                </a:solidFill>
                <a:effectLst/>
                <a:latin typeface="Arial" panose="020B0604020202020204" pitchFamily="34" charset="0"/>
                <a:cs typeface="Arial" panose="020B0604020202020204" pitchFamily="34" charset="0"/>
              </a:rPr>
              <a:t>HTML</a:t>
            </a:r>
            <a:r>
              <a:rPr lang="tr-TR" sz="1300" b="0" i="0" dirty="0">
                <a:solidFill>
                  <a:srgbClr val="494949"/>
                </a:solidFill>
                <a:effectLst/>
                <a:latin typeface="Arial" panose="020B0604020202020204" pitchFamily="34" charset="0"/>
                <a:cs typeface="Arial" panose="020B0604020202020204" pitchFamily="34" charset="0"/>
              </a:rPr>
              <a:t> (Hyper Text Markup Language), web sitesinin front-end’ini oluşturan </a:t>
            </a:r>
            <a:r>
              <a:rPr lang="tr-TR" sz="1300" b="1" i="0" dirty="0">
                <a:solidFill>
                  <a:srgbClr val="494949"/>
                </a:solidFill>
                <a:effectLst/>
                <a:latin typeface="Arial" panose="020B0604020202020204" pitchFamily="34" charset="0"/>
                <a:cs typeface="Arial" panose="020B0604020202020204" pitchFamily="34" charset="0"/>
              </a:rPr>
              <a:t>yazı, görüntü, video</a:t>
            </a:r>
            <a:r>
              <a:rPr lang="tr-TR" sz="1300" b="0" i="0" dirty="0">
                <a:solidFill>
                  <a:srgbClr val="494949"/>
                </a:solidFill>
                <a:effectLst/>
                <a:latin typeface="Arial" panose="020B0604020202020204" pitchFamily="34" charset="0"/>
                <a:cs typeface="Arial" panose="020B0604020202020204" pitchFamily="34" charset="0"/>
              </a:rPr>
              <a:t> gibi verileri sayfaya oturtabilmek için kullanılan bir işaretleme aracıdır. Amacı, sitenin görünümünü istenilen ve hatasız biçimde tasarlayabilmek ve kullanıcıların arama motorlarında, web sitesinde yer alan içerikle alakalı bir arama yaptığında düzgün bir şekilde karşısına çıkarabilmektir. Tüm bunları yapabilmek için çeşitli komutlar barındırır. Bu komutlar büyüktür (&gt;) ve küçüktür (&lt;) işaretleriyle verilir. Konulmak istenen içeriğin başına ve sonuna bu işaretleri yerleştirerek komut verilmiş olur. </a:t>
            </a:r>
            <a:r>
              <a:rPr lang="tr-TR" sz="1300" b="1" i="0" dirty="0">
                <a:solidFill>
                  <a:srgbClr val="494949"/>
                </a:solidFill>
                <a:effectLst/>
                <a:latin typeface="Arial" panose="020B0604020202020204" pitchFamily="34" charset="0"/>
                <a:cs typeface="Arial" panose="020B0604020202020204" pitchFamily="34" charset="0"/>
              </a:rPr>
              <a:t>HTML</a:t>
            </a:r>
            <a:r>
              <a:rPr lang="tr-TR" sz="1300" b="0" i="0" dirty="0">
                <a:solidFill>
                  <a:srgbClr val="494949"/>
                </a:solidFill>
                <a:effectLst/>
                <a:latin typeface="Arial" panose="020B0604020202020204" pitchFamily="34" charset="0"/>
                <a:cs typeface="Arial" panose="020B0604020202020204" pitchFamily="34" charset="0"/>
              </a:rPr>
              <a:t>, terimsel açıdan bir program dili olarak adlandırılmayabilir. Esas itibariyle bu komutlar için tasarlanmış bir ana programa program dili denilir. </a:t>
            </a:r>
            <a:r>
              <a:rPr lang="tr-TR" sz="1300" b="1" i="0" dirty="0">
                <a:solidFill>
                  <a:srgbClr val="494949"/>
                </a:solidFill>
                <a:effectLst/>
                <a:latin typeface="Arial" panose="020B0604020202020204" pitchFamily="34" charset="0"/>
                <a:cs typeface="Arial" panose="020B0604020202020204" pitchFamily="34" charset="0"/>
              </a:rPr>
              <a:t>HTML</a:t>
            </a:r>
            <a:r>
              <a:rPr lang="tr-TR" sz="1300" b="0" i="0" dirty="0">
                <a:solidFill>
                  <a:srgbClr val="494949"/>
                </a:solidFill>
                <a:effectLst/>
                <a:latin typeface="Arial" panose="020B0604020202020204" pitchFamily="34" charset="0"/>
                <a:cs typeface="Arial" panose="020B0604020202020204" pitchFamily="34" charset="0"/>
              </a:rPr>
              <a:t>, bu ana programın içine konumlandırmış olarak çalıştırılabilir. </a:t>
            </a:r>
            <a:r>
              <a:rPr lang="tr-TR" sz="1300" b="1" i="0" dirty="0">
                <a:solidFill>
                  <a:srgbClr val="494949"/>
                </a:solidFill>
                <a:effectLst/>
                <a:latin typeface="Arial" panose="020B0604020202020204" pitchFamily="34" charset="0"/>
                <a:cs typeface="Arial" panose="020B0604020202020204" pitchFamily="34" charset="0"/>
              </a:rPr>
              <a:t>HTML s</a:t>
            </a:r>
            <a:r>
              <a:rPr lang="tr-TR" sz="1300" b="0" i="0" dirty="0">
                <a:solidFill>
                  <a:srgbClr val="494949"/>
                </a:solidFill>
                <a:effectLst/>
                <a:latin typeface="Arial" panose="020B0604020202020204" pitchFamily="34" charset="0"/>
                <a:cs typeface="Arial" panose="020B0604020202020204" pitchFamily="34" charset="0"/>
              </a:rPr>
              <a:t>tandartları, W3C (World Wide Web Consortium) yani “www” uzantısını oluşturan dünya çapında bir sanal ağ birliği tarafından oluşturulmuştur. Son sürümü HTML5’ tir.</a:t>
            </a:r>
            <a:endParaRPr lang="tr-TR" sz="130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16659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JavaScript</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132331" y="1748118"/>
            <a:ext cx="4336421" cy="4233134"/>
          </a:xfrm>
        </p:spPr>
        <p:txBody>
          <a:bodyPr vert="horz" lIns="91440" tIns="45720" rIns="91440" bIns="45720" rtlCol="0">
            <a:no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sz="1050" b="1" i="0" dirty="0">
                <a:solidFill>
                  <a:srgbClr val="494949"/>
                </a:solidFill>
                <a:effectLst/>
                <a:latin typeface="poppins" panose="00000500000000000000" pitchFamily="2" charset="-94"/>
              </a:rPr>
              <a:t>JavaScript; web arayüz geliştirme </a:t>
            </a:r>
            <a:r>
              <a:rPr lang="tr-TR" sz="1050" b="0" i="0" dirty="0">
                <a:solidFill>
                  <a:srgbClr val="494949"/>
                </a:solidFill>
                <a:effectLst/>
                <a:latin typeface="poppins" panose="00000500000000000000" pitchFamily="2" charset="-94"/>
              </a:rPr>
              <a:t>işlemleri sırasında çokça kullanılan bir programlama aracıdır. Betik denilen, web tarayıcısı ile istemci arasındaki bağlantıyı sağlayan çalıştırıcılar vesilesiyle web sitesinin içeriği ile kullanıcıyı buluşturma görevini üstlenir. Bunun yanı sıra kullanıcının tercih etmiş olduğu tarayıcı ile aradığı anahtar kelimenin sunucusunu birbirine bağlamak, web sayfasında kullanılan içeriklerin düzenlenmesi ve değiştirilmesi gibi işlevleri de üstlenir. Sunucu ve kullanıcı arasında herhangi bir senkronizasyon sorunu olduğunda devreye girer ve sunucu ile iletişime geçer. Yazılımı “C Programlama” sistemi ve “Self” ve “</a:t>
            </a:r>
            <a:r>
              <a:rPr lang="tr-TR" sz="1050" b="0" i="0" dirty="0" err="1">
                <a:solidFill>
                  <a:srgbClr val="494949"/>
                </a:solidFill>
                <a:effectLst/>
                <a:latin typeface="poppins" panose="00000500000000000000" pitchFamily="2" charset="-94"/>
              </a:rPr>
              <a:t>Scheme</a:t>
            </a:r>
            <a:r>
              <a:rPr lang="tr-TR" sz="1050" b="0" i="0" dirty="0">
                <a:solidFill>
                  <a:srgbClr val="494949"/>
                </a:solidFill>
                <a:effectLst/>
                <a:latin typeface="poppins" panose="00000500000000000000" pitchFamily="2" charset="-94"/>
              </a:rPr>
              <a:t>” adındaki programlardan esinlenerek gerçekleştirilmiştir. İçerdiği bu kapsamlı görevleri neticesinde arayüz geliştiricileri tarafından oldukça sık başvurulan bir program dilidir. Web sitelerinde sayfaların devamlı olarak geliştirilmesini sağlayabilmek için </a:t>
            </a:r>
            <a:r>
              <a:rPr lang="tr-TR" sz="1050" b="1" i="0" dirty="0">
                <a:solidFill>
                  <a:srgbClr val="494949"/>
                </a:solidFill>
                <a:effectLst/>
                <a:latin typeface="poppins" panose="00000500000000000000" pitchFamily="2" charset="-94"/>
              </a:rPr>
              <a:t>HTML </a:t>
            </a:r>
            <a:r>
              <a:rPr lang="tr-TR" sz="1050" b="0" i="0" dirty="0">
                <a:solidFill>
                  <a:srgbClr val="494949"/>
                </a:solidFill>
                <a:effectLst/>
                <a:latin typeface="poppins" panose="00000500000000000000" pitchFamily="2" charset="-94"/>
              </a:rPr>
              <a:t>kodları içerisine serpiştirilmiş olarak bulunur.</a:t>
            </a:r>
            <a:endParaRPr lang="tr-TR" sz="105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83260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CSS</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132331" y="1748118"/>
            <a:ext cx="4336421" cy="4233134"/>
          </a:xfrm>
        </p:spPr>
        <p:txBody>
          <a:bodyPr vert="horz" lIns="91440" tIns="45720" rIns="91440" bIns="45720" rtlCol="0">
            <a:no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sz="1050" b="1" i="0" dirty="0">
                <a:solidFill>
                  <a:srgbClr val="494949"/>
                </a:solidFill>
                <a:effectLst/>
                <a:latin typeface="Arial" panose="020B0604020202020204" pitchFamily="34" charset="0"/>
                <a:cs typeface="Arial" panose="020B0604020202020204" pitchFamily="34" charset="0"/>
              </a:rPr>
              <a:t>CSS </a:t>
            </a:r>
            <a:r>
              <a:rPr lang="tr-TR" sz="1050" b="0" i="0" dirty="0">
                <a:solidFill>
                  <a:srgbClr val="494949"/>
                </a:solidFill>
                <a:effectLst/>
                <a:latin typeface="Arial" panose="020B0604020202020204" pitchFamily="34" charset="0"/>
                <a:cs typeface="Arial" panose="020B0604020202020204" pitchFamily="34" charset="0"/>
              </a:rPr>
              <a:t>(Cascading Style Sheets) basamaklı stil şablonları olarak da bilinen arayüz ise </a:t>
            </a:r>
            <a:r>
              <a:rPr lang="tr-TR" sz="1050" b="1" i="0" dirty="0">
                <a:solidFill>
                  <a:srgbClr val="494949"/>
                </a:solidFill>
                <a:effectLst/>
                <a:latin typeface="Arial" panose="020B0604020202020204" pitchFamily="34" charset="0"/>
                <a:cs typeface="Arial" panose="020B0604020202020204" pitchFamily="34" charset="0"/>
              </a:rPr>
              <a:t>HTML </a:t>
            </a:r>
            <a:r>
              <a:rPr lang="tr-TR" sz="1050" b="0" i="0" dirty="0">
                <a:solidFill>
                  <a:srgbClr val="494949"/>
                </a:solidFill>
                <a:effectLst/>
                <a:latin typeface="Arial" panose="020B0604020202020204" pitchFamily="34" charset="0"/>
                <a:cs typeface="Arial" panose="020B0604020202020204" pitchFamily="34" charset="0"/>
              </a:rPr>
              <a:t>’ye ek olarak kullanılan bir </a:t>
            </a:r>
            <a:r>
              <a:rPr lang="tr-TR" sz="1050" b="1" i="0" dirty="0">
                <a:solidFill>
                  <a:srgbClr val="494949"/>
                </a:solidFill>
                <a:effectLst/>
                <a:latin typeface="Arial" panose="020B0604020202020204" pitchFamily="34" charset="0"/>
                <a:cs typeface="Arial" panose="020B0604020202020204" pitchFamily="34" charset="0"/>
              </a:rPr>
              <a:t>web arayüz geliştirme </a:t>
            </a:r>
            <a:r>
              <a:rPr lang="tr-TR" sz="1050" b="0" i="0" dirty="0">
                <a:solidFill>
                  <a:srgbClr val="494949"/>
                </a:solidFill>
                <a:effectLst/>
                <a:latin typeface="Arial" panose="020B0604020202020204" pitchFamily="34" charset="0"/>
                <a:cs typeface="Arial" panose="020B0604020202020204" pitchFamily="34" charset="0"/>
              </a:rPr>
              <a:t>dilidir. </a:t>
            </a:r>
            <a:r>
              <a:rPr lang="tr-TR" sz="1050" b="1" i="0" dirty="0">
                <a:solidFill>
                  <a:srgbClr val="494949"/>
                </a:solidFill>
                <a:effectLst/>
                <a:latin typeface="Arial" panose="020B0604020202020204" pitchFamily="34" charset="0"/>
                <a:cs typeface="Arial" panose="020B0604020202020204" pitchFamily="34" charset="0"/>
              </a:rPr>
              <a:t>HTML </a:t>
            </a:r>
            <a:r>
              <a:rPr lang="tr-TR" sz="1050" b="0" i="0" dirty="0">
                <a:solidFill>
                  <a:srgbClr val="494949"/>
                </a:solidFill>
                <a:effectLst/>
                <a:latin typeface="Arial" panose="020B0604020202020204" pitchFamily="34" charset="0"/>
                <a:cs typeface="Arial" panose="020B0604020202020204" pitchFamily="34" charset="0"/>
              </a:rPr>
              <a:t>işaret dili yazarken yazılan arayüzü geliştirici ve ek anlatılarla komutlar sağlayıcı imkânlar içerir. Bir metin komutu yazıldıysa bu metnin nasıl ve ne biçimde olacağının belirleyebilmek için kullanılır. Örneğin; metnin yazı stili, puntosu, rengi, içerdiği şablonları gibi sunulması istenen tarzların yapılabilmesini sağlar. Aynı zamanda sayfadaki metinler hariç var olan içerikteki görsel tasarımlar için de kullanılan renkler ve biçimler arasındaki uyumu da gerçekleştirir. Her bir yazı tipi, şablonu, görsel rengi için ayrı ayrı çalışmalarda bulunmak yerine bunların hepsi için yalnızca bir kez komut üretip hepsini tek bir sayfada toplayabilmeyi sağlar. </a:t>
            </a:r>
            <a:r>
              <a:rPr lang="tr-TR" sz="1050" b="1" i="0" dirty="0">
                <a:solidFill>
                  <a:srgbClr val="494949"/>
                </a:solidFill>
                <a:effectLst/>
                <a:latin typeface="Arial" panose="020B0604020202020204" pitchFamily="34" charset="0"/>
                <a:cs typeface="Arial" panose="020B0604020202020204" pitchFamily="34" charset="0"/>
              </a:rPr>
              <a:t>CSS </a:t>
            </a:r>
            <a:r>
              <a:rPr lang="tr-TR" sz="1050" b="0" i="0" dirty="0">
                <a:solidFill>
                  <a:srgbClr val="494949"/>
                </a:solidFill>
                <a:effectLst/>
                <a:latin typeface="Arial" panose="020B0604020202020204" pitchFamily="34" charset="0"/>
                <a:cs typeface="Arial" panose="020B0604020202020204" pitchFamily="34" charset="0"/>
              </a:rPr>
              <a:t>komutları, </a:t>
            </a:r>
            <a:r>
              <a:rPr lang="tr-TR" sz="1050" b="1" i="0" dirty="0">
                <a:solidFill>
                  <a:srgbClr val="494949"/>
                </a:solidFill>
                <a:effectLst/>
                <a:latin typeface="Arial" panose="020B0604020202020204" pitchFamily="34" charset="0"/>
                <a:cs typeface="Arial" panose="020B0604020202020204" pitchFamily="34" charset="0"/>
              </a:rPr>
              <a:t>HTML</a:t>
            </a:r>
            <a:r>
              <a:rPr lang="tr-TR" sz="1050" b="0" i="0" dirty="0">
                <a:solidFill>
                  <a:srgbClr val="494949"/>
                </a:solidFill>
                <a:effectLst/>
                <a:latin typeface="Arial" panose="020B0604020202020204" pitchFamily="34" charset="0"/>
                <a:cs typeface="Arial" panose="020B0604020202020204" pitchFamily="34" charset="0"/>
              </a:rPr>
              <a:t> ‘ye ek olarak kullanılabildiği gibi bağımsız kodlarla yazılan komutlar olarak da kullanılabilir. “&lt;body&gt;” veya “&lt;</a:t>
            </a:r>
            <a:r>
              <a:rPr lang="tr-TR" sz="1050" b="0" i="0" dirty="0" err="1">
                <a:solidFill>
                  <a:srgbClr val="494949"/>
                </a:solidFill>
                <a:effectLst/>
                <a:latin typeface="Arial" panose="020B0604020202020204" pitchFamily="34" charset="0"/>
                <a:cs typeface="Arial" panose="020B0604020202020204" pitchFamily="34" charset="0"/>
              </a:rPr>
              <a:t>head</a:t>
            </a:r>
            <a:r>
              <a:rPr lang="tr-TR" sz="1050" b="0" i="0" dirty="0">
                <a:solidFill>
                  <a:srgbClr val="494949"/>
                </a:solidFill>
                <a:effectLst/>
                <a:latin typeface="Arial" panose="020B0604020202020204" pitchFamily="34" charset="0"/>
                <a:cs typeface="Arial" panose="020B0604020202020204" pitchFamily="34" charset="0"/>
              </a:rPr>
              <a:t>&gt;” olarak yazılan kod biçimlerinde bölümleri bulunur. Bu bölümler, tek bir kez kod yazılarak bu kodun kaydedilmesini ve farklı web sayfalarında kullanılabilmesini sağlar. Kodların tek bir sayfada saklanması ve bu sayfanın her web sitesi için yazılan </a:t>
            </a:r>
            <a:r>
              <a:rPr lang="tr-TR" sz="1050" b="1" i="0" dirty="0" err="1">
                <a:solidFill>
                  <a:srgbClr val="494949"/>
                </a:solidFill>
                <a:effectLst/>
                <a:latin typeface="Arial" panose="020B0604020202020204" pitchFamily="34" charset="0"/>
                <a:cs typeface="Arial" panose="020B0604020202020204" pitchFamily="34" charset="0"/>
              </a:rPr>
              <a:t>HTML</a:t>
            </a:r>
            <a:r>
              <a:rPr lang="tr-TR" sz="1050" b="0" i="0" dirty="0" err="1">
                <a:solidFill>
                  <a:srgbClr val="494949"/>
                </a:solidFill>
                <a:effectLst/>
                <a:latin typeface="Arial" panose="020B0604020202020204" pitchFamily="34" charset="0"/>
                <a:cs typeface="Arial" panose="020B0604020202020204" pitchFamily="34" charset="0"/>
              </a:rPr>
              <a:t>kodları</a:t>
            </a:r>
            <a:r>
              <a:rPr lang="tr-TR" sz="1050" b="0" i="0" dirty="0">
                <a:solidFill>
                  <a:srgbClr val="494949"/>
                </a:solidFill>
                <a:effectLst/>
                <a:latin typeface="Arial" panose="020B0604020202020204" pitchFamily="34" charset="0"/>
                <a:cs typeface="Arial" panose="020B0604020202020204" pitchFamily="34" charset="0"/>
              </a:rPr>
              <a:t> için kullanılmasına olanak verir. Böylelikle her bir</a:t>
            </a:r>
            <a:r>
              <a:rPr lang="tr-TR" sz="1050" b="1" i="0" dirty="0">
                <a:solidFill>
                  <a:srgbClr val="494949"/>
                </a:solidFill>
                <a:effectLst/>
                <a:latin typeface="Arial" panose="020B0604020202020204" pitchFamily="34" charset="0"/>
                <a:cs typeface="Arial" panose="020B0604020202020204" pitchFamily="34" charset="0"/>
              </a:rPr>
              <a:t> HTML </a:t>
            </a:r>
            <a:r>
              <a:rPr lang="tr-TR" sz="1050" b="0" i="0" dirty="0">
                <a:solidFill>
                  <a:srgbClr val="494949"/>
                </a:solidFill>
                <a:effectLst/>
                <a:latin typeface="Arial" panose="020B0604020202020204" pitchFamily="34" charset="0"/>
                <a:cs typeface="Arial" panose="020B0604020202020204" pitchFamily="34" charset="0"/>
              </a:rPr>
              <a:t>için ayrı ayrı </a:t>
            </a:r>
            <a:r>
              <a:rPr lang="tr-TR" sz="1050" b="1" i="0" dirty="0">
                <a:solidFill>
                  <a:srgbClr val="494949"/>
                </a:solidFill>
                <a:effectLst/>
                <a:latin typeface="Arial" panose="020B0604020202020204" pitchFamily="34" charset="0"/>
                <a:cs typeface="Arial" panose="020B0604020202020204" pitchFamily="34" charset="0"/>
              </a:rPr>
              <a:t>CSS </a:t>
            </a:r>
            <a:r>
              <a:rPr lang="tr-TR" sz="1050" b="0" i="0" dirty="0">
                <a:solidFill>
                  <a:srgbClr val="494949"/>
                </a:solidFill>
                <a:effectLst/>
                <a:latin typeface="Arial" panose="020B0604020202020204" pitchFamily="34" charset="0"/>
                <a:cs typeface="Arial" panose="020B0604020202020204" pitchFamily="34" charset="0"/>
              </a:rPr>
              <a:t>kodu oluşturulmasına gerek kalmaz. Ek olarak </a:t>
            </a:r>
            <a:r>
              <a:rPr lang="tr-TR" sz="1050" b="1" i="0" dirty="0">
                <a:solidFill>
                  <a:srgbClr val="494949"/>
                </a:solidFill>
                <a:effectLst/>
                <a:latin typeface="Arial" panose="020B0604020202020204" pitchFamily="34" charset="0"/>
                <a:cs typeface="Arial" panose="020B0604020202020204" pitchFamily="34" charset="0"/>
              </a:rPr>
              <a:t>HTML </a:t>
            </a:r>
            <a:r>
              <a:rPr lang="tr-TR" sz="1050" b="0" i="0" dirty="0">
                <a:solidFill>
                  <a:srgbClr val="494949"/>
                </a:solidFill>
                <a:effectLst/>
                <a:latin typeface="Arial" panose="020B0604020202020204" pitchFamily="34" charset="0"/>
                <a:cs typeface="Arial" panose="020B0604020202020204" pitchFamily="34" charset="0"/>
              </a:rPr>
              <a:t>uzantılarının ayrı tarayıcılar için uyumlaştırılmasında da kullanılır. Örneğin arama motoruna araştırmak istediğiniz anahtar kelimeyi yazdığınızda bunun web sitesinde yer alıp almadığını test eder. Bu testi yapabilmek için kullanılan kodlar bütünü </a:t>
            </a:r>
            <a:r>
              <a:rPr lang="tr-TR" sz="1050" b="1" i="0" dirty="0" err="1">
                <a:solidFill>
                  <a:srgbClr val="494949"/>
                </a:solidFill>
                <a:effectLst/>
                <a:latin typeface="Arial" panose="020B0604020202020204" pitchFamily="34" charset="0"/>
                <a:cs typeface="Arial" panose="020B0604020202020204" pitchFamily="34" charset="0"/>
              </a:rPr>
              <a:t>CSS</a:t>
            </a:r>
            <a:r>
              <a:rPr lang="tr-TR" sz="1050" b="0" i="0" dirty="0" err="1">
                <a:solidFill>
                  <a:srgbClr val="494949"/>
                </a:solidFill>
                <a:effectLst/>
                <a:latin typeface="Arial" panose="020B0604020202020204" pitchFamily="34" charset="0"/>
                <a:cs typeface="Arial" panose="020B0604020202020204" pitchFamily="34" charset="0"/>
              </a:rPr>
              <a:t>‘de</a:t>
            </a:r>
            <a:r>
              <a:rPr lang="tr-TR" sz="1050" b="0" i="0" dirty="0">
                <a:solidFill>
                  <a:srgbClr val="494949"/>
                </a:solidFill>
                <a:effectLst/>
                <a:latin typeface="Arial" panose="020B0604020202020204" pitchFamily="34" charset="0"/>
                <a:cs typeface="Arial" panose="020B0604020202020204" pitchFamily="34" charset="0"/>
              </a:rPr>
              <a:t> yazılır.</a:t>
            </a:r>
            <a:endParaRPr lang="tr-TR" sz="105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73321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69E1FE-2EFB-4445-D5E0-C404976B6C60}"/>
              </a:ext>
            </a:extLst>
          </p:cNvPr>
          <p:cNvSpPr>
            <a:spLocks noGrp="1"/>
          </p:cNvSpPr>
          <p:nvPr>
            <p:ph type="title"/>
          </p:nvPr>
        </p:nvSpPr>
        <p:spPr>
          <a:xfrm>
            <a:off x="1629156" y="2128161"/>
            <a:ext cx="8933688" cy="320322"/>
          </a:xfrm>
        </p:spPr>
        <p:txBody>
          <a:bodyPr>
            <a:noAutofit/>
          </a:bodyPr>
          <a:lstStyle/>
          <a:p>
            <a:pPr algn="ctr"/>
            <a:r>
              <a:rPr lang="tr-TR" sz="3200" dirty="0"/>
              <a:t>EĞİTİM SPONSORLARI</a:t>
            </a:r>
          </a:p>
        </p:txBody>
      </p:sp>
      <p:pic>
        <p:nvPicPr>
          <p:cNvPr id="5" name="Resim 4">
            <a:extLst>
              <a:ext uri="{FF2B5EF4-FFF2-40B4-BE49-F238E27FC236}">
                <a16:creationId xmlns:a16="http://schemas.microsoft.com/office/drawing/2014/main" id="{DDCF0C30-2B5F-41B0-D197-AF89FAC507BA}"/>
              </a:ext>
            </a:extLst>
          </p:cNvPr>
          <p:cNvPicPr>
            <a:picLocks noChangeAspect="1"/>
          </p:cNvPicPr>
          <p:nvPr/>
        </p:nvPicPr>
        <p:blipFill>
          <a:blip r:embed="rId3"/>
          <a:stretch>
            <a:fillRect/>
          </a:stretch>
        </p:blipFill>
        <p:spPr>
          <a:xfrm>
            <a:off x="2348999" y="2117140"/>
            <a:ext cx="2286198" cy="2286198"/>
          </a:xfrm>
          <a:prstGeom prst="rect">
            <a:avLst/>
          </a:prstGeom>
        </p:spPr>
      </p:pic>
      <p:pic>
        <p:nvPicPr>
          <p:cNvPr id="7" name="Resim 6">
            <a:extLst>
              <a:ext uri="{FF2B5EF4-FFF2-40B4-BE49-F238E27FC236}">
                <a16:creationId xmlns:a16="http://schemas.microsoft.com/office/drawing/2014/main" id="{149332A0-3BF7-D517-1520-BD3A85F4A36B}"/>
              </a:ext>
            </a:extLst>
          </p:cNvPr>
          <p:cNvPicPr>
            <a:picLocks noChangeAspect="1"/>
          </p:cNvPicPr>
          <p:nvPr/>
        </p:nvPicPr>
        <p:blipFill>
          <a:blip r:embed="rId4"/>
          <a:stretch>
            <a:fillRect/>
          </a:stretch>
        </p:blipFill>
        <p:spPr>
          <a:xfrm>
            <a:off x="4574764" y="2438536"/>
            <a:ext cx="2921611" cy="1643406"/>
          </a:xfrm>
          <a:prstGeom prst="rect">
            <a:avLst/>
          </a:prstGeom>
        </p:spPr>
      </p:pic>
      <p:pic>
        <p:nvPicPr>
          <p:cNvPr id="9" name="Grafik 8">
            <a:extLst>
              <a:ext uri="{FF2B5EF4-FFF2-40B4-BE49-F238E27FC236}">
                <a16:creationId xmlns:a16="http://schemas.microsoft.com/office/drawing/2014/main" id="{950B0D3B-106F-EDF1-CE70-3C1D1A2F2F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5680" y="2502952"/>
            <a:ext cx="2553195" cy="1247874"/>
          </a:xfrm>
          <a:prstGeom prst="rect">
            <a:avLst/>
          </a:prstGeom>
        </p:spPr>
      </p:pic>
      <p:pic>
        <p:nvPicPr>
          <p:cNvPr id="13" name="Resim 12">
            <a:extLst>
              <a:ext uri="{FF2B5EF4-FFF2-40B4-BE49-F238E27FC236}">
                <a16:creationId xmlns:a16="http://schemas.microsoft.com/office/drawing/2014/main" id="{F6163CBB-72F3-5960-2473-9485863F2960}"/>
              </a:ext>
            </a:extLst>
          </p:cNvPr>
          <p:cNvPicPr>
            <a:picLocks noChangeAspect="1"/>
          </p:cNvPicPr>
          <p:nvPr/>
        </p:nvPicPr>
        <p:blipFill>
          <a:blip r:embed="rId7"/>
          <a:stretch>
            <a:fillRect/>
          </a:stretch>
        </p:blipFill>
        <p:spPr>
          <a:xfrm>
            <a:off x="2409429" y="4146222"/>
            <a:ext cx="2286198" cy="910821"/>
          </a:xfrm>
          <a:prstGeom prst="rect">
            <a:avLst/>
          </a:prstGeom>
        </p:spPr>
      </p:pic>
      <p:pic>
        <p:nvPicPr>
          <p:cNvPr id="15" name="Resim 14">
            <a:extLst>
              <a:ext uri="{FF2B5EF4-FFF2-40B4-BE49-F238E27FC236}">
                <a16:creationId xmlns:a16="http://schemas.microsoft.com/office/drawing/2014/main" id="{2D85611E-EA1E-78F5-70EC-9CF134D65203}"/>
              </a:ext>
            </a:extLst>
          </p:cNvPr>
          <p:cNvPicPr>
            <a:picLocks noChangeAspect="1"/>
          </p:cNvPicPr>
          <p:nvPr/>
        </p:nvPicPr>
        <p:blipFill>
          <a:blip r:embed="rId8"/>
          <a:stretch>
            <a:fillRect/>
          </a:stretch>
        </p:blipFill>
        <p:spPr>
          <a:xfrm>
            <a:off x="5366054" y="4480852"/>
            <a:ext cx="2190750" cy="438150"/>
          </a:xfrm>
          <a:prstGeom prst="rect">
            <a:avLst/>
          </a:prstGeom>
        </p:spPr>
      </p:pic>
      <p:pic>
        <p:nvPicPr>
          <p:cNvPr id="17" name="Resim 16">
            <a:extLst>
              <a:ext uri="{FF2B5EF4-FFF2-40B4-BE49-F238E27FC236}">
                <a16:creationId xmlns:a16="http://schemas.microsoft.com/office/drawing/2014/main" id="{B33E175D-83A5-06EC-B3E6-48FCA887E405}"/>
              </a:ext>
            </a:extLst>
          </p:cNvPr>
          <p:cNvPicPr>
            <a:picLocks noChangeAspect="1"/>
          </p:cNvPicPr>
          <p:nvPr/>
        </p:nvPicPr>
        <p:blipFill>
          <a:blip r:embed="rId9"/>
          <a:stretch>
            <a:fillRect/>
          </a:stretch>
        </p:blipFill>
        <p:spPr>
          <a:xfrm>
            <a:off x="7556804" y="4209963"/>
            <a:ext cx="2434920" cy="756800"/>
          </a:xfrm>
          <a:prstGeom prst="rect">
            <a:avLst/>
          </a:prstGeom>
        </p:spPr>
      </p:pic>
    </p:spTree>
    <p:extLst>
      <p:ext uri="{BB962C8B-B14F-4D97-AF65-F5344CB8AC3E}">
        <p14:creationId xmlns:p14="http://schemas.microsoft.com/office/powerpoint/2010/main" val="1343685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Dikdörtgen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4" name="Resim 3" descr="Kulaklık takan ve dizüstü bilgisayarı olan adam">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Dikdörtgen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Başlık 1">
            <a:extLst>
              <a:ext uri="{FF2B5EF4-FFF2-40B4-BE49-F238E27FC236}">
                <a16:creationId xmlns:a16="http://schemas.microsoft.com/office/drawing/2014/main" id="{01253F3E-E6E8-4DEE-A6F6-D6A88FD391E3}"/>
              </a:ext>
            </a:extLst>
          </p:cNvPr>
          <p:cNvSpPr>
            <a:spLocks noGrp="1"/>
          </p:cNvSpPr>
          <p:nvPr>
            <p:ph type="ctrTitle"/>
          </p:nvPr>
        </p:nvSpPr>
        <p:spPr>
          <a:xfrm>
            <a:off x="1771794" y="1411614"/>
            <a:ext cx="8652938" cy="2017386"/>
          </a:xfrm>
        </p:spPr>
        <p:txBody>
          <a:bodyPr rtlCol="0">
            <a:normAutofit/>
          </a:bodyPr>
          <a:lstStyle>
            <a:defPPr>
              <a:defRPr lang="tr-TR"/>
            </a:defPPr>
          </a:lstStyle>
          <a:p>
            <a:pPr rtl="0"/>
            <a:r>
              <a:rPr lang="tr-TR" dirty="0"/>
              <a:t>Eğitim Bitmiştir.</a:t>
            </a:r>
          </a:p>
        </p:txBody>
      </p:sp>
      <p:sp>
        <p:nvSpPr>
          <p:cNvPr id="3" name="Alt Başlık 2">
            <a:extLst>
              <a:ext uri="{FF2B5EF4-FFF2-40B4-BE49-F238E27FC236}">
                <a16:creationId xmlns:a16="http://schemas.microsoft.com/office/drawing/2014/main" id="{1C954176-1A2D-47B9-B195-FB21407C0471}"/>
              </a:ext>
            </a:extLst>
          </p:cNvPr>
          <p:cNvSpPr>
            <a:spLocks noGrp="1"/>
          </p:cNvSpPr>
          <p:nvPr>
            <p:ph type="subTitle" idx="1"/>
          </p:nvPr>
        </p:nvSpPr>
        <p:spPr>
          <a:xfrm>
            <a:off x="1769532" y="3429000"/>
            <a:ext cx="8655200" cy="1933575"/>
          </a:xfrm>
        </p:spPr>
        <p:txBody>
          <a:bodyPr rtlCol="0">
            <a:normAutofit fontScale="55000" lnSpcReduction="20000"/>
          </a:bodyPr>
          <a:lstStyle>
            <a:defPPr>
              <a:defRPr lang="tr-TR"/>
            </a:defPPr>
          </a:lstStyle>
          <a:p>
            <a:pPr rtl="0">
              <a:spcAft>
                <a:spcPts val="600"/>
              </a:spcAft>
            </a:pPr>
            <a:r>
              <a:rPr lang="tr-TR" sz="4300" dirty="0">
                <a:solidFill>
                  <a:schemeClr val="tx2">
                    <a:lumMod val="90000"/>
                  </a:schemeClr>
                </a:solidFill>
              </a:rPr>
              <a:t>Eğitmen : E. Bünyamin ÇALIŞKAN</a:t>
            </a:r>
          </a:p>
          <a:p>
            <a:pPr algn="r" rtl="0">
              <a:spcAft>
                <a:spcPts val="600"/>
              </a:spcAft>
            </a:pPr>
            <a:r>
              <a:rPr lang="tr-TR" sz="2900" dirty="0">
                <a:solidFill>
                  <a:schemeClr val="tx2">
                    <a:lumMod val="90000"/>
                  </a:schemeClr>
                </a:solidFill>
              </a:rPr>
              <a:t>Instagram: </a:t>
            </a:r>
            <a:r>
              <a:rPr lang="tr-TR" sz="2900" dirty="0">
                <a:solidFill>
                  <a:schemeClr val="tx2">
                    <a:lumMod val="90000"/>
                  </a:schemeClr>
                </a:solidFill>
                <a:hlinkClick r:id="rId4"/>
              </a:rPr>
              <a:t>https://www.instagram.com/360meka</a:t>
            </a:r>
            <a:endParaRPr lang="tr-TR" sz="2900" dirty="0">
              <a:solidFill>
                <a:schemeClr val="tx2">
                  <a:lumMod val="90000"/>
                </a:schemeClr>
              </a:solidFill>
            </a:endParaRPr>
          </a:p>
          <a:p>
            <a:pPr algn="r" rtl="0">
              <a:spcAft>
                <a:spcPts val="600"/>
              </a:spcAft>
            </a:pPr>
            <a:r>
              <a:rPr lang="tr-TR" sz="2900" dirty="0">
                <a:solidFill>
                  <a:schemeClr val="tx2">
                    <a:lumMod val="90000"/>
                  </a:schemeClr>
                </a:solidFill>
              </a:rPr>
              <a:t>WEB SITE: </a:t>
            </a:r>
            <a:r>
              <a:rPr lang="tr-TR" sz="2900" dirty="0">
                <a:solidFill>
                  <a:schemeClr val="tx2">
                    <a:lumMod val="90000"/>
                  </a:schemeClr>
                </a:solidFill>
                <a:hlinkClick r:id="rId5"/>
              </a:rPr>
              <a:t>https://www.360meka.com</a:t>
            </a:r>
            <a:br>
              <a:rPr lang="tr-TR" sz="2900" dirty="0">
                <a:solidFill>
                  <a:schemeClr val="tx2">
                    <a:lumMod val="90000"/>
                  </a:schemeClr>
                </a:solidFill>
              </a:rPr>
            </a:br>
            <a:r>
              <a:rPr lang="tr-TR" sz="2900" dirty="0">
                <a:solidFill>
                  <a:schemeClr val="tx2">
                    <a:lumMod val="90000"/>
                  </a:schemeClr>
                </a:solidFill>
              </a:rPr>
              <a:t>WEB SITE-2 : </a:t>
            </a:r>
            <a:r>
              <a:rPr lang="tr-TR" sz="2900" dirty="0">
                <a:solidFill>
                  <a:schemeClr val="tx2">
                    <a:lumMod val="90000"/>
                  </a:schemeClr>
                </a:solidFill>
                <a:hlinkClick r:id="rId6"/>
              </a:rPr>
              <a:t>https://www.improbio.tech</a:t>
            </a:r>
            <a:endParaRPr lang="tr-TR" sz="2900" dirty="0">
              <a:solidFill>
                <a:schemeClr val="tx2">
                  <a:lumMod val="90000"/>
                </a:schemeClr>
              </a:solidFill>
            </a:endParaRPr>
          </a:p>
          <a:p>
            <a:pPr algn="l" rtl="0">
              <a:spcAft>
                <a:spcPts val="600"/>
              </a:spcAft>
            </a:pPr>
            <a:br>
              <a:rPr lang="tr-TR" sz="2900" dirty="0">
                <a:solidFill>
                  <a:schemeClr val="tx2">
                    <a:lumMod val="90000"/>
                  </a:schemeClr>
                </a:solidFill>
              </a:rPr>
            </a:br>
            <a:r>
              <a:rPr lang="tr-TR" sz="2900" dirty="0">
                <a:solidFill>
                  <a:schemeClr val="tx2">
                    <a:lumMod val="90000"/>
                  </a:schemeClr>
                </a:solidFill>
              </a:rPr>
              <a:t>E-Mail : </a:t>
            </a:r>
            <a:r>
              <a:rPr lang="tr-TR" sz="2900" dirty="0">
                <a:solidFill>
                  <a:schemeClr val="tx2">
                    <a:lumMod val="90000"/>
                  </a:schemeClr>
                </a:solidFill>
                <a:hlinkClick r:id="rId7"/>
              </a:rPr>
              <a:t>emilbunyamin@360meka.com</a:t>
            </a:r>
            <a:br>
              <a:rPr lang="tr-TR" sz="2900" dirty="0">
                <a:solidFill>
                  <a:schemeClr val="tx2">
                    <a:lumMod val="90000"/>
                  </a:schemeClr>
                </a:solidFill>
              </a:rPr>
            </a:br>
            <a:r>
              <a:rPr lang="tr-TR" sz="2900" dirty="0">
                <a:solidFill>
                  <a:schemeClr val="tx2">
                    <a:lumMod val="90000"/>
                  </a:schemeClr>
                </a:solidFill>
              </a:rPr>
              <a:t>E-Mail-2: </a:t>
            </a:r>
            <a:r>
              <a:rPr lang="tr-TR" sz="2900" b="0" i="0" u="none" strike="noStrike" dirty="0">
                <a:solidFill>
                  <a:srgbClr val="007EB0"/>
                </a:solidFill>
                <a:effectLst/>
                <a:latin typeface="Open Sans" panose="020B0606030504020204" pitchFamily="34" charset="0"/>
                <a:hlinkClick r:id="rId8"/>
              </a:rPr>
              <a:t>emilbunyamin.caliskan@improbio.tech</a:t>
            </a:r>
            <a:endParaRPr lang="tr-TR" sz="2900" dirty="0">
              <a:solidFill>
                <a:schemeClr val="tx2">
                  <a:lumMod val="90000"/>
                </a:schemeClr>
              </a:solidFill>
            </a:endParaRPr>
          </a:p>
        </p:txBody>
      </p:sp>
      <p:sp>
        <p:nvSpPr>
          <p:cNvPr id="13" name="Dikdörtgen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57347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Kapsülleme (Encapsulation)</a:t>
            </a:r>
          </a:p>
        </p:txBody>
      </p:sp>
      <p:pic>
        <p:nvPicPr>
          <p:cNvPr id="3" name="Resim 2">
            <a:extLst>
              <a:ext uri="{FF2B5EF4-FFF2-40B4-BE49-F238E27FC236}">
                <a16:creationId xmlns:a16="http://schemas.microsoft.com/office/drawing/2014/main" id="{C3914ED1-5087-A13D-8580-6ED7BA7E4369}"/>
              </a:ext>
            </a:extLst>
          </p:cNvPr>
          <p:cNvPicPr>
            <a:picLocks noChangeAspect="1"/>
          </p:cNvPicPr>
          <p:nvPr/>
        </p:nvPicPr>
        <p:blipFill>
          <a:blip r:embed="rId2"/>
          <a:stretch>
            <a:fillRect/>
          </a:stretch>
        </p:blipFill>
        <p:spPr>
          <a:xfrm>
            <a:off x="392647" y="1015721"/>
            <a:ext cx="5169941" cy="5481697"/>
          </a:xfrm>
          <a:prstGeom prst="rect">
            <a:avLst/>
          </a:prstGeom>
        </p:spPr>
      </p:pic>
      <p:pic>
        <p:nvPicPr>
          <p:cNvPr id="6" name="Resim 5">
            <a:extLst>
              <a:ext uri="{FF2B5EF4-FFF2-40B4-BE49-F238E27FC236}">
                <a16:creationId xmlns:a16="http://schemas.microsoft.com/office/drawing/2014/main" id="{53E6139F-E97E-D873-F9F9-27B5F597EC7B}"/>
              </a:ext>
            </a:extLst>
          </p:cNvPr>
          <p:cNvPicPr>
            <a:picLocks noChangeAspect="1"/>
          </p:cNvPicPr>
          <p:nvPr/>
        </p:nvPicPr>
        <p:blipFill>
          <a:blip r:embed="rId3"/>
          <a:stretch>
            <a:fillRect/>
          </a:stretch>
        </p:blipFill>
        <p:spPr>
          <a:xfrm>
            <a:off x="5773905" y="1558881"/>
            <a:ext cx="6025448" cy="4395375"/>
          </a:xfrm>
          <a:prstGeom prst="rect">
            <a:avLst/>
          </a:prstGeom>
        </p:spPr>
      </p:pic>
    </p:spTree>
    <p:extLst>
      <p:ext uri="{BB962C8B-B14F-4D97-AF65-F5344CB8AC3E}">
        <p14:creationId xmlns:p14="http://schemas.microsoft.com/office/powerpoint/2010/main" val="3606322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Miras Alma (Inheritance)</a:t>
            </a:r>
          </a:p>
        </p:txBody>
      </p:sp>
      <p:pic>
        <p:nvPicPr>
          <p:cNvPr id="7" name="Resim 6">
            <a:extLst>
              <a:ext uri="{FF2B5EF4-FFF2-40B4-BE49-F238E27FC236}">
                <a16:creationId xmlns:a16="http://schemas.microsoft.com/office/drawing/2014/main" id="{E8D8146C-88C1-7CE5-7575-652783595DD3}"/>
              </a:ext>
            </a:extLst>
          </p:cNvPr>
          <p:cNvPicPr>
            <a:picLocks noChangeAspect="1"/>
          </p:cNvPicPr>
          <p:nvPr/>
        </p:nvPicPr>
        <p:blipFill>
          <a:blip r:embed="rId2"/>
          <a:stretch>
            <a:fillRect/>
          </a:stretch>
        </p:blipFill>
        <p:spPr>
          <a:xfrm>
            <a:off x="392648" y="1015722"/>
            <a:ext cx="4404742" cy="5395428"/>
          </a:xfrm>
          <a:prstGeom prst="rect">
            <a:avLst/>
          </a:prstGeom>
        </p:spPr>
      </p:pic>
      <p:pic>
        <p:nvPicPr>
          <p:cNvPr id="9" name="Resim 8">
            <a:extLst>
              <a:ext uri="{FF2B5EF4-FFF2-40B4-BE49-F238E27FC236}">
                <a16:creationId xmlns:a16="http://schemas.microsoft.com/office/drawing/2014/main" id="{5068C678-7CAE-E2C6-8493-92BB2C5A28CF}"/>
              </a:ext>
            </a:extLst>
          </p:cNvPr>
          <p:cNvPicPr>
            <a:picLocks noChangeAspect="1"/>
          </p:cNvPicPr>
          <p:nvPr/>
        </p:nvPicPr>
        <p:blipFill>
          <a:blip r:embed="rId3"/>
          <a:stretch>
            <a:fillRect/>
          </a:stretch>
        </p:blipFill>
        <p:spPr>
          <a:xfrm>
            <a:off x="4887038" y="1015722"/>
            <a:ext cx="6828112" cy="2758679"/>
          </a:xfrm>
          <a:prstGeom prst="rect">
            <a:avLst/>
          </a:prstGeom>
        </p:spPr>
      </p:pic>
      <p:pic>
        <p:nvPicPr>
          <p:cNvPr id="12" name="Resim 11">
            <a:extLst>
              <a:ext uri="{FF2B5EF4-FFF2-40B4-BE49-F238E27FC236}">
                <a16:creationId xmlns:a16="http://schemas.microsoft.com/office/drawing/2014/main" id="{2620DFA0-5709-8B9C-BEB4-40A927BFF999}"/>
              </a:ext>
            </a:extLst>
          </p:cNvPr>
          <p:cNvPicPr>
            <a:picLocks noChangeAspect="1"/>
          </p:cNvPicPr>
          <p:nvPr/>
        </p:nvPicPr>
        <p:blipFill>
          <a:blip r:embed="rId4"/>
          <a:stretch>
            <a:fillRect/>
          </a:stretch>
        </p:blipFill>
        <p:spPr>
          <a:xfrm>
            <a:off x="4887038" y="3888711"/>
            <a:ext cx="6828112" cy="2522439"/>
          </a:xfrm>
          <a:prstGeom prst="rect">
            <a:avLst/>
          </a:prstGeom>
        </p:spPr>
      </p:pic>
    </p:spTree>
    <p:extLst>
      <p:ext uri="{BB962C8B-B14F-4D97-AF65-F5344CB8AC3E}">
        <p14:creationId xmlns:p14="http://schemas.microsoft.com/office/powerpoint/2010/main" val="19420669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Miras Alma (Inheritance)</a:t>
            </a:r>
          </a:p>
        </p:txBody>
      </p:sp>
      <p:pic>
        <p:nvPicPr>
          <p:cNvPr id="3" name="Resim 2">
            <a:extLst>
              <a:ext uri="{FF2B5EF4-FFF2-40B4-BE49-F238E27FC236}">
                <a16:creationId xmlns:a16="http://schemas.microsoft.com/office/drawing/2014/main" id="{7AFFCE05-137D-70DA-B012-F10E2EEA116E}"/>
              </a:ext>
            </a:extLst>
          </p:cNvPr>
          <p:cNvPicPr>
            <a:picLocks noChangeAspect="1"/>
          </p:cNvPicPr>
          <p:nvPr/>
        </p:nvPicPr>
        <p:blipFill>
          <a:blip r:embed="rId2"/>
          <a:stretch>
            <a:fillRect/>
          </a:stretch>
        </p:blipFill>
        <p:spPr>
          <a:xfrm>
            <a:off x="392648" y="1015722"/>
            <a:ext cx="6187446" cy="4961050"/>
          </a:xfrm>
          <a:prstGeom prst="rect">
            <a:avLst/>
          </a:prstGeom>
        </p:spPr>
      </p:pic>
      <p:pic>
        <p:nvPicPr>
          <p:cNvPr id="5" name="Resim 4">
            <a:extLst>
              <a:ext uri="{FF2B5EF4-FFF2-40B4-BE49-F238E27FC236}">
                <a16:creationId xmlns:a16="http://schemas.microsoft.com/office/drawing/2014/main" id="{D5DA6AEC-73A4-E40A-1487-4B6A785D6EF9}"/>
              </a:ext>
            </a:extLst>
          </p:cNvPr>
          <p:cNvPicPr>
            <a:picLocks noChangeAspect="1"/>
          </p:cNvPicPr>
          <p:nvPr/>
        </p:nvPicPr>
        <p:blipFill>
          <a:blip r:embed="rId3"/>
          <a:stretch>
            <a:fillRect/>
          </a:stretch>
        </p:blipFill>
        <p:spPr>
          <a:xfrm>
            <a:off x="6678706" y="1015722"/>
            <a:ext cx="5120646" cy="2720576"/>
          </a:xfrm>
          <a:prstGeom prst="rect">
            <a:avLst/>
          </a:prstGeom>
        </p:spPr>
      </p:pic>
    </p:spTree>
    <p:extLst>
      <p:ext uri="{BB962C8B-B14F-4D97-AF65-F5344CB8AC3E}">
        <p14:creationId xmlns:p14="http://schemas.microsoft.com/office/powerpoint/2010/main" val="981457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Çok Biçimlilik (Polymorphism)</a:t>
            </a:r>
          </a:p>
        </p:txBody>
      </p:sp>
      <p:pic>
        <p:nvPicPr>
          <p:cNvPr id="4" name="Resim 3">
            <a:extLst>
              <a:ext uri="{FF2B5EF4-FFF2-40B4-BE49-F238E27FC236}">
                <a16:creationId xmlns:a16="http://schemas.microsoft.com/office/drawing/2014/main" id="{59C3C89A-9A74-383C-E1C2-39EECC7F4725}"/>
              </a:ext>
            </a:extLst>
          </p:cNvPr>
          <p:cNvPicPr>
            <a:picLocks noChangeAspect="1"/>
          </p:cNvPicPr>
          <p:nvPr/>
        </p:nvPicPr>
        <p:blipFill>
          <a:blip r:embed="rId2"/>
          <a:stretch>
            <a:fillRect/>
          </a:stretch>
        </p:blipFill>
        <p:spPr>
          <a:xfrm>
            <a:off x="392648" y="1015722"/>
            <a:ext cx="4976291" cy="5029636"/>
          </a:xfrm>
          <a:prstGeom prst="rect">
            <a:avLst/>
          </a:prstGeom>
        </p:spPr>
      </p:pic>
      <p:pic>
        <p:nvPicPr>
          <p:cNvPr id="7" name="Resim 6">
            <a:extLst>
              <a:ext uri="{FF2B5EF4-FFF2-40B4-BE49-F238E27FC236}">
                <a16:creationId xmlns:a16="http://schemas.microsoft.com/office/drawing/2014/main" id="{52F4D2FE-D330-5CBA-E63E-7EEC814ED87C}"/>
              </a:ext>
            </a:extLst>
          </p:cNvPr>
          <p:cNvPicPr>
            <a:picLocks noChangeAspect="1"/>
          </p:cNvPicPr>
          <p:nvPr/>
        </p:nvPicPr>
        <p:blipFill>
          <a:blip r:embed="rId3"/>
          <a:stretch>
            <a:fillRect/>
          </a:stretch>
        </p:blipFill>
        <p:spPr>
          <a:xfrm>
            <a:off x="6436657" y="1015722"/>
            <a:ext cx="5235394" cy="4366638"/>
          </a:xfrm>
          <a:prstGeom prst="rect">
            <a:avLst/>
          </a:prstGeom>
        </p:spPr>
      </p:pic>
    </p:spTree>
    <p:extLst>
      <p:ext uri="{BB962C8B-B14F-4D97-AF65-F5344CB8AC3E}">
        <p14:creationId xmlns:p14="http://schemas.microsoft.com/office/powerpoint/2010/main" val="17493340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Çok Biçimlilik (Polymorphism)</a:t>
            </a:r>
          </a:p>
        </p:txBody>
      </p:sp>
      <p:pic>
        <p:nvPicPr>
          <p:cNvPr id="3" name="Resim 2">
            <a:extLst>
              <a:ext uri="{FF2B5EF4-FFF2-40B4-BE49-F238E27FC236}">
                <a16:creationId xmlns:a16="http://schemas.microsoft.com/office/drawing/2014/main" id="{D47DB559-8FA5-790E-8127-B069C3A705BF}"/>
              </a:ext>
            </a:extLst>
          </p:cNvPr>
          <p:cNvPicPr>
            <a:picLocks noChangeAspect="1"/>
          </p:cNvPicPr>
          <p:nvPr/>
        </p:nvPicPr>
        <p:blipFill>
          <a:blip r:embed="rId2"/>
          <a:stretch>
            <a:fillRect/>
          </a:stretch>
        </p:blipFill>
        <p:spPr>
          <a:xfrm>
            <a:off x="392647" y="1240512"/>
            <a:ext cx="11395941" cy="5117225"/>
          </a:xfrm>
          <a:prstGeom prst="rect">
            <a:avLst/>
          </a:prstGeom>
        </p:spPr>
      </p:pic>
    </p:spTree>
    <p:extLst>
      <p:ext uri="{BB962C8B-B14F-4D97-AF65-F5344CB8AC3E}">
        <p14:creationId xmlns:p14="http://schemas.microsoft.com/office/powerpoint/2010/main" val="40638882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Çalışan bir grup insan">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8598"/>
            <a:ext cx="11725200" cy="6362659"/>
          </a:xfrm>
          <a:prstGeom prst="rect">
            <a:avLst/>
          </a:prstGeom>
        </p:spPr>
      </p:pic>
      <p:sp>
        <p:nvSpPr>
          <p:cNvPr id="2" name="Başlık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defPPr>
              <a:defRPr lang="tr-TR"/>
            </a:defPPr>
          </a:lstStyle>
          <a:p>
            <a:pPr rtl="0"/>
            <a:r>
              <a:rPr lang="tr-TR" dirty="0">
                <a:solidFill>
                  <a:schemeClr val="bg2">
                    <a:lumMod val="50000"/>
                  </a:schemeClr>
                </a:solidFill>
              </a:rPr>
              <a:t>Ders Özeti</a:t>
            </a:r>
          </a:p>
        </p:txBody>
      </p:sp>
      <p:graphicFrame>
        <p:nvGraphicFramePr>
          <p:cNvPr id="5" name="İçerik Yer Tutucusu 2" descr="SmartArt nesnesi">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2164056847"/>
              </p:ext>
            </p:extLst>
          </p:nvPr>
        </p:nvGraphicFramePr>
        <p:xfrm>
          <a:off x="685799" y="2037524"/>
          <a:ext cx="10817088" cy="353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(Tasarım Kalıpları)</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9"/>
            <a:ext cx="3161963" cy="3606800"/>
          </a:xfrm>
        </p:spPr>
        <p:txBody>
          <a:bodyPr rtlCol="0">
            <a:noAutofit/>
          </a:bodyPr>
          <a:lstStyle>
            <a:defPPr>
              <a:defRPr lang="tr-TR"/>
            </a:defPPr>
          </a:lstStyle>
          <a:p>
            <a:pPr algn="l"/>
            <a:r>
              <a:rPr lang="tr-TR" sz="1300" b="0" i="0" dirty="0">
                <a:solidFill>
                  <a:schemeClr val="bg1"/>
                </a:solidFill>
                <a:effectLst/>
                <a:latin typeface="sohne"/>
              </a:rPr>
              <a:t>Hepimiz yaşantımızda bir konuda problemlerle karşılaşmış ve buna kendimizce çözümler üretmişizdir. Bazen bu çözümler önceki çözümlerimize o kadar tanıdık gelmeye başlar ki, bu durum artık kendini tekrar etmeye başlar. Belli süre sonra artık geçmiş hatalarımızdan dersler alırız ve bir sonraki adımda aynı problemle karşılaşmamak için yapılması gerekeni biliriz.</a:t>
            </a:r>
          </a:p>
          <a:p>
            <a:pPr algn="l"/>
            <a:r>
              <a:rPr lang="tr-TR" sz="1300" b="0" i="0" dirty="0">
                <a:solidFill>
                  <a:schemeClr val="bg1"/>
                </a:solidFill>
                <a:effectLst/>
                <a:latin typeface="sohne"/>
              </a:rPr>
              <a:t>Yazılım sektörünün gelişiminde de bu durum söz konusu. Biz yazılımcılar aslında farklı projeler geliştiriyor olsakta benzer problemlere çözüm ararız, benzer sorunlarla karşılaşırız. Bu sorunlara da hepimiz kendimizce çözümler üretiriz. Peki bu çözümleri bir araya getirsek ve bunlara bir isim versek? İşte Design Patterns(Tasarım Kalıpları) buna çözüm sunuyor.</a:t>
            </a:r>
          </a:p>
        </p:txBody>
      </p:sp>
    </p:spTree>
    <p:extLst>
      <p:ext uri="{BB962C8B-B14F-4D97-AF65-F5344CB8AC3E}">
        <p14:creationId xmlns:p14="http://schemas.microsoft.com/office/powerpoint/2010/main" val="440204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(Tasarım Kalıpları)</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098473"/>
          </a:xfrm>
        </p:spPr>
        <p:txBody>
          <a:bodyPr rtlCol="0">
            <a:noAutofit/>
          </a:bodyPr>
          <a:lstStyle>
            <a:defPPr>
              <a:defRPr lang="tr-TR"/>
            </a:defPPr>
          </a:lstStyle>
          <a:p>
            <a:pPr algn="l"/>
            <a:r>
              <a:rPr lang="tr-TR" sz="1300" b="0" i="0" dirty="0">
                <a:solidFill>
                  <a:schemeClr val="bg1"/>
                </a:solidFill>
                <a:effectLst/>
                <a:latin typeface="sohne"/>
              </a:rPr>
              <a:t>Bilgisayar bilimlerinin geçmişi çok önceye dayansa da yazılım mühendisliğinin gelişim süreci bundan yaklaşık 20–25 sene öncesine dayanmakta. Design Patterns kavramı da yaklaşık 25 sene öncesinde ortaya atılmış. Gang of Four (GOF) olarak bilinen Erich Gamma, Richard Helm, Ralph Johnson and John Vlissides, Design Patterns — Elements of Reusable Object-Oriented Software adında kitap yayınlamışlar ve ilk kez yazılım alanında tasarım kalıpları kavramını ortaya atmışlar. Bu terimi “Tasarım Kalıpları”, “Tasarım Şablonları”, “Tasarım Örüntüleri” gibi farklı isimlerle görebilirsiniz. Buradaki pattern sözcüğü için birebir çeviri yapmak biraz zor. Ancak biz isimlendirmeden ziyade konuya odaklanalım.</a:t>
            </a:r>
          </a:p>
        </p:txBody>
      </p:sp>
    </p:spTree>
    <p:extLst>
      <p:ext uri="{BB962C8B-B14F-4D97-AF65-F5344CB8AC3E}">
        <p14:creationId xmlns:p14="http://schemas.microsoft.com/office/powerpoint/2010/main" val="2208337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Nedir?</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098473"/>
          </a:xfrm>
        </p:spPr>
        <p:txBody>
          <a:bodyPr rtlCol="0">
            <a:noAutofit/>
          </a:bodyPr>
          <a:lstStyle>
            <a:defPPr>
              <a:defRPr lang="tr-TR"/>
            </a:defPPr>
          </a:lstStyle>
          <a:p>
            <a:pPr algn="l"/>
            <a:r>
              <a:rPr lang="tr-TR" sz="1300" dirty="0">
                <a:solidFill>
                  <a:schemeClr val="bg1"/>
                </a:solidFill>
              </a:rPr>
              <a:t>Tasarım kalıpları, yazılım geliştiricilerin yazılım geliştirme sırasında karşılaştıkları genel sorunların çözümüdür.</a:t>
            </a:r>
            <a:r>
              <a:rPr lang="tr-TR" sz="1300" b="0" i="0" dirty="0">
                <a:solidFill>
                  <a:schemeClr val="bg1"/>
                </a:solidFill>
                <a:effectLst/>
                <a:latin typeface="sohne"/>
              </a:rPr>
              <a:t> Bu çözümler, uzun bir süre boyunca sayısız yazılım geliştirici tarafından deneme yanılma yoluyla elde edilmiştir. Daha sonra belli problemler için buldukları optimum çözümlere isimler vermişlerdir. GOF, kitaplarında da 23 adet Design Patterns’i konu almıştır. Ancak günümüzde bundan çok daha fazlası vardır. Ayrıca bu konuyu belli bir kalıba oturtmak doğru olmaz. Siz de projenizi geliştirirken kendi tasarım kalıbınızı oluşturabilir ve kendi çözümünüzü bulabilirsiniz. Ancak tasarım kalıplarının amacı tekerleği baştan icat etmemek olduğu için, var olan çözümleri bilip uygun olan yerde kullanmak sizin için en doğrusu olacaktır. Probleme göre uygun tasarım kalıbını uygulamakta size kalmakta.</a:t>
            </a:r>
          </a:p>
        </p:txBody>
      </p:sp>
    </p:spTree>
    <p:extLst>
      <p:ext uri="{BB962C8B-B14F-4D97-AF65-F5344CB8AC3E}">
        <p14:creationId xmlns:p14="http://schemas.microsoft.com/office/powerpoint/2010/main" val="12069838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Ne Değildir?</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098473"/>
          </a:xfrm>
        </p:spPr>
        <p:txBody>
          <a:bodyPr rtlCol="0">
            <a:noAutofit/>
          </a:bodyPr>
          <a:lstStyle>
            <a:defPPr>
              <a:defRPr lang="tr-TR"/>
            </a:defPPr>
          </a:lstStyle>
          <a:p>
            <a:pPr algn="l"/>
            <a:r>
              <a:rPr lang="tr-TR" sz="1300" b="0" i="0" dirty="0">
                <a:solidFill>
                  <a:schemeClr val="bg1"/>
                </a:solidFill>
                <a:effectLst/>
                <a:latin typeface="sohne"/>
              </a:rPr>
              <a:t>Tasarım kalıpları bir algoritma ya da kod değildir. Ayrıca belli dile özgü değildir, dilden bağımsızdır. Genellikle nesneler arası ilişkileri UML diyagramları ile gösteririz, bu sayede yazılımcılar arasında ortak bir iletişim dili oluşmuş olur. Belli bir tasarımı istediğiniz dille yazdığınız bir projeye kolaylıyla uygulayabilirsiniz. Tabi burada bir yanlış anlaşılmayı gidermekte fayda var. Neredeyse tüm Türkçe kaynaklarda tasarım kalıplarını OOP(Nesne Tabanlı Programlama) ile sınırlandırmışlar. Ancak Tasarım Kalıpları, dilden ve programlama paradigmalarından bağımsızdır. Yani farklı bir paradigma için de çözümler üretilebilir. Günümüzde en yaygın ve projelerde en çok kullanılan paradigma OOP olduğu için tasarım kalıpları diyince direk OOP çözümleri akla gelmekte.</a:t>
            </a:r>
          </a:p>
        </p:txBody>
      </p:sp>
    </p:spTree>
    <p:extLst>
      <p:ext uri="{BB962C8B-B14F-4D97-AF65-F5344CB8AC3E}">
        <p14:creationId xmlns:p14="http://schemas.microsoft.com/office/powerpoint/2010/main" val="2526950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hne"/>
              </a:rPr>
              <a:t>Yazılım tasarım kalıpları genel olarak 3 ana başlıkta incelenir. Bunlar şunlardır:</a:t>
            </a:r>
          </a:p>
          <a:p>
            <a:pPr algn="l"/>
            <a:r>
              <a:rPr lang="tr-TR" sz="1300" b="0" i="0" dirty="0">
                <a:solidFill>
                  <a:schemeClr val="bg1"/>
                </a:solidFill>
                <a:effectLst/>
                <a:latin typeface="sohne"/>
              </a:rPr>
              <a:t>1- Creational Patterns (Yaratımsal Kalıplar): Bu tasarım deseni nesneleri doğrudan new operatörü kullanarak oluşturmak yerine nesne oluşturma mantığını gizleyerek sınıflardan nesne oluşturmaya alternatif çözümler sunar. Bu program akışında hangi nesneye ihtiyaç varsa onu oluşturmada esneklik ve kolaylık sağlar.</a:t>
            </a:r>
          </a:p>
          <a:p>
            <a:pPr algn="l"/>
            <a:r>
              <a:rPr lang="tr-TR" sz="1300" b="0" i="0" dirty="0">
                <a:solidFill>
                  <a:schemeClr val="bg1"/>
                </a:solidFill>
                <a:effectLst/>
                <a:latin typeface="sohne"/>
              </a:rPr>
              <a:t>2- Structural Patterns (Yapısal Kalıplar): Bu tasarım deseni nesneler arasındaki ilişkinin yapısını düzenlemek için çözümler sunar.</a:t>
            </a:r>
          </a:p>
          <a:p>
            <a:pPr algn="l"/>
            <a:r>
              <a:rPr lang="tr-TR" sz="1300" b="0" i="0" dirty="0">
                <a:solidFill>
                  <a:schemeClr val="bg1"/>
                </a:solidFill>
                <a:effectLst/>
                <a:latin typeface="sohne"/>
              </a:rPr>
              <a:t>3- Behavioral Patterns (Davranışsal Kalıplar): Bu tasarım deseni çalışma zamanında nesneler arasındaki davranışlar için çözümler sunar.</a:t>
            </a:r>
          </a:p>
        </p:txBody>
      </p:sp>
    </p:spTree>
    <p:extLst>
      <p:ext uri="{BB962C8B-B14F-4D97-AF65-F5344CB8AC3E}">
        <p14:creationId xmlns:p14="http://schemas.microsoft.com/office/powerpoint/2010/main" val="41022034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400" b="0" i="0" dirty="0">
                <a:solidFill>
                  <a:schemeClr val="bg1"/>
                </a:solidFill>
                <a:effectLst/>
                <a:latin typeface="sohne"/>
              </a:rPr>
              <a:t>Bu 3 ana başlık altında yer alan yazılımcılar arasında bilinen popüler tasarım kalıpları vardır. Bunları da yazdıktan sonra yazıyı bitirelim. Bir sonraki yazılarda bu başlıkların altında yer alan tasarım kalıplarını tek tek inceleyeceğiz. Tabi ki tüm tasarımları görmek ve örnek yapmamız mümkün değil.</a:t>
            </a:r>
          </a:p>
          <a:p>
            <a:pPr algn="l"/>
            <a:r>
              <a:rPr lang="en-US" sz="1400" b="0" i="0" dirty="0">
                <a:solidFill>
                  <a:schemeClr val="bg1"/>
                </a:solidFill>
                <a:effectLst/>
                <a:latin typeface="sohne"/>
              </a:rPr>
              <a:t>Creational Patterns</a:t>
            </a:r>
          </a:p>
          <a:p>
            <a:pPr marL="285750" indent="-285750" algn="l">
              <a:buFont typeface="Wingdings" panose="05000000000000000000" pitchFamily="2" charset="2"/>
              <a:buChar char="q"/>
            </a:pPr>
            <a:r>
              <a:rPr lang="en-US" sz="1400" b="0" i="0" dirty="0">
                <a:solidFill>
                  <a:schemeClr val="bg1"/>
                </a:solidFill>
                <a:effectLst/>
                <a:latin typeface="sohne"/>
              </a:rPr>
              <a:t>Singleton Pattern</a:t>
            </a:r>
          </a:p>
          <a:p>
            <a:pPr marL="285750" indent="-285750" algn="l">
              <a:buFont typeface="Wingdings" panose="05000000000000000000" pitchFamily="2" charset="2"/>
              <a:buChar char="q"/>
            </a:pPr>
            <a:r>
              <a:rPr lang="en-US" sz="1400" b="0" i="0" dirty="0">
                <a:solidFill>
                  <a:schemeClr val="bg1"/>
                </a:solidFill>
                <a:effectLst/>
                <a:latin typeface="sohne"/>
              </a:rPr>
              <a:t>Factory Pattern</a:t>
            </a:r>
          </a:p>
          <a:p>
            <a:pPr marL="285750" indent="-285750" algn="l">
              <a:buFont typeface="Wingdings" panose="05000000000000000000" pitchFamily="2" charset="2"/>
              <a:buChar char="q"/>
            </a:pPr>
            <a:r>
              <a:rPr lang="en-US" sz="1400" b="0" i="0" dirty="0">
                <a:solidFill>
                  <a:schemeClr val="bg1"/>
                </a:solidFill>
                <a:effectLst/>
                <a:latin typeface="sohne"/>
              </a:rPr>
              <a:t>Abstract Factory Pattern</a:t>
            </a:r>
          </a:p>
          <a:p>
            <a:pPr marL="285750" indent="-285750" algn="l">
              <a:buFont typeface="Wingdings" panose="05000000000000000000" pitchFamily="2" charset="2"/>
              <a:buChar char="q"/>
            </a:pPr>
            <a:r>
              <a:rPr lang="en-US" sz="1400" b="0" i="0" dirty="0">
                <a:solidFill>
                  <a:schemeClr val="bg1"/>
                </a:solidFill>
                <a:effectLst/>
                <a:latin typeface="sohne"/>
              </a:rPr>
              <a:t>Builder Pattern</a:t>
            </a:r>
          </a:p>
          <a:p>
            <a:pPr marL="285750" indent="-285750" algn="l">
              <a:buFont typeface="Wingdings" panose="05000000000000000000" pitchFamily="2" charset="2"/>
              <a:buChar char="q"/>
            </a:pPr>
            <a:r>
              <a:rPr lang="en-US" sz="1400" b="0" i="0" dirty="0">
                <a:solidFill>
                  <a:schemeClr val="bg1"/>
                </a:solidFill>
                <a:effectLst/>
                <a:latin typeface="sohne"/>
              </a:rPr>
              <a:t>Prototype Pattern</a:t>
            </a:r>
          </a:p>
          <a:p>
            <a:pPr algn="l"/>
            <a:endParaRPr lang="tr-TR" sz="1300" b="0" i="0" dirty="0">
              <a:solidFill>
                <a:schemeClr val="bg1"/>
              </a:solidFill>
              <a:effectLst/>
              <a:latin typeface="sohne"/>
            </a:endParaRPr>
          </a:p>
        </p:txBody>
      </p:sp>
    </p:spTree>
    <p:extLst>
      <p:ext uri="{BB962C8B-B14F-4D97-AF65-F5344CB8AC3E}">
        <p14:creationId xmlns:p14="http://schemas.microsoft.com/office/powerpoint/2010/main" val="15445043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hne"/>
              </a:rPr>
              <a:t>Structural Patterns</a:t>
            </a:r>
          </a:p>
          <a:p>
            <a:pPr marL="285750" indent="-285750" algn="l">
              <a:buFont typeface="Wingdings" panose="05000000000000000000" pitchFamily="2" charset="2"/>
              <a:buChar char="q"/>
            </a:pPr>
            <a:r>
              <a:rPr lang="tr-TR" sz="1300" b="0" i="0" dirty="0">
                <a:solidFill>
                  <a:schemeClr val="bg1"/>
                </a:solidFill>
                <a:effectLst/>
                <a:latin typeface="sohne"/>
              </a:rPr>
              <a:t>Adapter Pattern</a:t>
            </a:r>
          </a:p>
          <a:p>
            <a:pPr marL="285750" indent="-285750" algn="l">
              <a:buFont typeface="Wingdings" panose="05000000000000000000" pitchFamily="2" charset="2"/>
              <a:buChar char="q"/>
            </a:pPr>
            <a:r>
              <a:rPr lang="tr-TR" sz="1300" b="0" i="0" dirty="0">
                <a:solidFill>
                  <a:schemeClr val="bg1"/>
                </a:solidFill>
                <a:effectLst/>
                <a:latin typeface="sohne"/>
              </a:rPr>
              <a:t>Bridge Pattern</a:t>
            </a:r>
          </a:p>
          <a:p>
            <a:pPr marL="285750" indent="-285750" algn="l">
              <a:buFont typeface="Wingdings" panose="05000000000000000000" pitchFamily="2" charset="2"/>
              <a:buChar char="q"/>
            </a:pPr>
            <a:r>
              <a:rPr lang="tr-TR" sz="1300" b="0" i="0" dirty="0">
                <a:solidFill>
                  <a:schemeClr val="bg1"/>
                </a:solidFill>
                <a:effectLst/>
                <a:latin typeface="sohne"/>
              </a:rPr>
              <a:t>Filter Pattern</a:t>
            </a:r>
          </a:p>
          <a:p>
            <a:pPr marL="285750" indent="-285750" algn="l">
              <a:buFont typeface="Wingdings" panose="05000000000000000000" pitchFamily="2" charset="2"/>
              <a:buChar char="q"/>
            </a:pPr>
            <a:r>
              <a:rPr lang="tr-TR" sz="1300" b="0" i="0" dirty="0">
                <a:solidFill>
                  <a:schemeClr val="bg1"/>
                </a:solidFill>
                <a:effectLst/>
                <a:latin typeface="sohne"/>
              </a:rPr>
              <a:t>Composite Pattern</a:t>
            </a:r>
          </a:p>
          <a:p>
            <a:pPr marL="285750" indent="-285750" algn="l">
              <a:buFont typeface="Wingdings" panose="05000000000000000000" pitchFamily="2" charset="2"/>
              <a:buChar char="q"/>
            </a:pPr>
            <a:r>
              <a:rPr lang="tr-TR" sz="1300" b="0" i="0" dirty="0">
                <a:solidFill>
                  <a:schemeClr val="bg1"/>
                </a:solidFill>
                <a:effectLst/>
                <a:latin typeface="sohne"/>
              </a:rPr>
              <a:t>Decorator Pattern</a:t>
            </a:r>
          </a:p>
          <a:p>
            <a:pPr marL="285750" indent="-285750" algn="l">
              <a:buFont typeface="Wingdings" panose="05000000000000000000" pitchFamily="2" charset="2"/>
              <a:buChar char="q"/>
            </a:pPr>
            <a:r>
              <a:rPr lang="tr-TR" sz="1300" b="0" i="0" dirty="0">
                <a:solidFill>
                  <a:schemeClr val="bg1"/>
                </a:solidFill>
                <a:effectLst/>
                <a:latin typeface="sohne"/>
              </a:rPr>
              <a:t>Facade Pattern</a:t>
            </a:r>
          </a:p>
          <a:p>
            <a:pPr marL="285750" indent="-285750" algn="l">
              <a:buFont typeface="Wingdings" panose="05000000000000000000" pitchFamily="2" charset="2"/>
              <a:buChar char="q"/>
            </a:pPr>
            <a:r>
              <a:rPr lang="tr-TR" sz="1300" b="0" i="0" dirty="0">
                <a:solidFill>
                  <a:schemeClr val="bg1"/>
                </a:solidFill>
                <a:effectLst/>
                <a:latin typeface="sohne"/>
              </a:rPr>
              <a:t>Flyweight Pattern</a:t>
            </a:r>
          </a:p>
          <a:p>
            <a:pPr marL="285750" indent="-285750" algn="l">
              <a:buFont typeface="Wingdings" panose="05000000000000000000" pitchFamily="2" charset="2"/>
              <a:buChar char="q"/>
            </a:pPr>
            <a:r>
              <a:rPr lang="tr-TR" sz="1300" b="0" i="0" dirty="0">
                <a:solidFill>
                  <a:schemeClr val="bg1"/>
                </a:solidFill>
                <a:effectLst/>
                <a:latin typeface="sohne"/>
              </a:rPr>
              <a:t>Proxy Pattern</a:t>
            </a:r>
          </a:p>
          <a:p>
            <a:pPr algn="l"/>
            <a:endParaRPr lang="tr-TR" sz="1300" b="0" i="0" dirty="0">
              <a:solidFill>
                <a:schemeClr val="bg1"/>
              </a:solidFill>
              <a:effectLst/>
              <a:latin typeface="sohne"/>
            </a:endParaRPr>
          </a:p>
        </p:txBody>
      </p:sp>
    </p:spTree>
    <p:extLst>
      <p:ext uri="{BB962C8B-B14F-4D97-AF65-F5344CB8AC3E}">
        <p14:creationId xmlns:p14="http://schemas.microsoft.com/office/powerpoint/2010/main" val="37624867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en-US" sz="1300" b="0" i="0" dirty="0">
                <a:solidFill>
                  <a:schemeClr val="bg1"/>
                </a:solidFill>
                <a:effectLst/>
                <a:latin typeface="sohne"/>
              </a:rPr>
              <a:t>Behavioral Patterns</a:t>
            </a:r>
          </a:p>
          <a:p>
            <a:pPr marL="285750" indent="-285750" algn="l">
              <a:buFont typeface="Wingdings" panose="05000000000000000000" pitchFamily="2" charset="2"/>
              <a:buChar char="q"/>
            </a:pPr>
            <a:r>
              <a:rPr lang="en-US" sz="1300" b="0" i="0" dirty="0">
                <a:solidFill>
                  <a:schemeClr val="bg1"/>
                </a:solidFill>
                <a:effectLst/>
                <a:latin typeface="sohne"/>
              </a:rPr>
              <a:t>Chain of Responsibility Pattern</a:t>
            </a:r>
          </a:p>
          <a:p>
            <a:pPr marL="285750" indent="-285750" algn="l">
              <a:buFont typeface="Wingdings" panose="05000000000000000000" pitchFamily="2" charset="2"/>
              <a:buChar char="q"/>
            </a:pPr>
            <a:r>
              <a:rPr lang="en-US" sz="1300" b="0" i="0" dirty="0">
                <a:solidFill>
                  <a:schemeClr val="bg1"/>
                </a:solidFill>
                <a:effectLst/>
                <a:latin typeface="sohne"/>
              </a:rPr>
              <a:t>Command Pattern</a:t>
            </a:r>
          </a:p>
          <a:p>
            <a:pPr marL="285750" indent="-285750" algn="l">
              <a:buFont typeface="Wingdings" panose="05000000000000000000" pitchFamily="2" charset="2"/>
              <a:buChar char="q"/>
            </a:pPr>
            <a:r>
              <a:rPr lang="en-US" sz="1300" b="0" i="0" dirty="0">
                <a:solidFill>
                  <a:schemeClr val="bg1"/>
                </a:solidFill>
                <a:effectLst/>
                <a:latin typeface="sohne"/>
              </a:rPr>
              <a:t>Interpreter Pattern</a:t>
            </a:r>
          </a:p>
          <a:p>
            <a:pPr marL="285750" indent="-285750" algn="l">
              <a:buFont typeface="Wingdings" panose="05000000000000000000" pitchFamily="2" charset="2"/>
              <a:buChar char="q"/>
            </a:pPr>
            <a:r>
              <a:rPr lang="en-US" sz="1300" b="0" i="0" dirty="0">
                <a:solidFill>
                  <a:schemeClr val="bg1"/>
                </a:solidFill>
                <a:effectLst/>
                <a:latin typeface="sohne"/>
              </a:rPr>
              <a:t>Iterator Pattern</a:t>
            </a:r>
          </a:p>
          <a:p>
            <a:pPr marL="285750" indent="-285750" algn="l">
              <a:buFont typeface="Wingdings" panose="05000000000000000000" pitchFamily="2" charset="2"/>
              <a:buChar char="q"/>
            </a:pPr>
            <a:r>
              <a:rPr lang="en-US" sz="1300" b="0" i="0" dirty="0">
                <a:solidFill>
                  <a:schemeClr val="bg1"/>
                </a:solidFill>
                <a:effectLst/>
                <a:latin typeface="sohne"/>
              </a:rPr>
              <a:t>Mediator Pattern</a:t>
            </a:r>
          </a:p>
          <a:p>
            <a:pPr marL="285750" indent="-285750" algn="l">
              <a:buFont typeface="Wingdings" panose="05000000000000000000" pitchFamily="2" charset="2"/>
              <a:buChar char="q"/>
            </a:pPr>
            <a:r>
              <a:rPr lang="en-US" sz="1300" b="0" i="0" dirty="0">
                <a:solidFill>
                  <a:schemeClr val="bg1"/>
                </a:solidFill>
                <a:effectLst/>
                <a:latin typeface="sohne"/>
              </a:rPr>
              <a:t>Memento Pattern</a:t>
            </a:r>
          </a:p>
          <a:p>
            <a:pPr marL="285750" indent="-285750" algn="l">
              <a:buFont typeface="Wingdings" panose="05000000000000000000" pitchFamily="2" charset="2"/>
              <a:buChar char="q"/>
            </a:pPr>
            <a:r>
              <a:rPr lang="en-US" sz="1300" b="0" i="0" dirty="0">
                <a:solidFill>
                  <a:schemeClr val="bg1"/>
                </a:solidFill>
                <a:effectLst/>
                <a:latin typeface="sohne"/>
              </a:rPr>
              <a:t>Observer Pattern</a:t>
            </a:r>
          </a:p>
          <a:p>
            <a:pPr marL="285750" indent="-285750" algn="l">
              <a:buFont typeface="Wingdings" panose="05000000000000000000" pitchFamily="2" charset="2"/>
              <a:buChar char="q"/>
            </a:pPr>
            <a:r>
              <a:rPr lang="en-US" sz="1300" b="0" i="0" dirty="0">
                <a:solidFill>
                  <a:schemeClr val="bg1"/>
                </a:solidFill>
                <a:effectLst/>
                <a:latin typeface="sohne"/>
              </a:rPr>
              <a:t>Null Object Pattern</a:t>
            </a:r>
          </a:p>
          <a:p>
            <a:pPr marL="285750" indent="-285750" algn="l">
              <a:buFont typeface="Wingdings" panose="05000000000000000000" pitchFamily="2" charset="2"/>
              <a:buChar char="q"/>
            </a:pPr>
            <a:r>
              <a:rPr lang="en-US" sz="1300" b="0" i="0" dirty="0">
                <a:solidFill>
                  <a:schemeClr val="bg1"/>
                </a:solidFill>
                <a:effectLst/>
                <a:latin typeface="sohne"/>
              </a:rPr>
              <a:t>Strategy Pattern</a:t>
            </a:r>
          </a:p>
          <a:p>
            <a:pPr marL="285750" indent="-285750" algn="l">
              <a:buFont typeface="Wingdings" panose="05000000000000000000" pitchFamily="2" charset="2"/>
              <a:buChar char="q"/>
            </a:pPr>
            <a:r>
              <a:rPr lang="en-US" sz="1300" b="0" i="0" dirty="0">
                <a:solidFill>
                  <a:schemeClr val="bg1"/>
                </a:solidFill>
                <a:effectLst/>
                <a:latin typeface="sohne"/>
              </a:rPr>
              <a:t>State Pattern</a:t>
            </a:r>
          </a:p>
          <a:p>
            <a:pPr marL="285750" indent="-285750" algn="l">
              <a:buFont typeface="Wingdings" panose="05000000000000000000" pitchFamily="2" charset="2"/>
              <a:buChar char="q"/>
            </a:pPr>
            <a:r>
              <a:rPr lang="en-US" sz="1300" b="0" i="0" dirty="0">
                <a:solidFill>
                  <a:schemeClr val="bg1"/>
                </a:solidFill>
                <a:effectLst/>
                <a:latin typeface="sohne"/>
              </a:rPr>
              <a:t>Visitor Pattern</a:t>
            </a:r>
          </a:p>
          <a:p>
            <a:pPr algn="l"/>
            <a:endParaRPr lang="tr-TR" sz="1300" b="0" i="0" dirty="0">
              <a:solidFill>
                <a:schemeClr val="bg1"/>
              </a:solidFill>
              <a:effectLst/>
              <a:latin typeface="sohne"/>
            </a:endParaRPr>
          </a:p>
        </p:txBody>
      </p:sp>
    </p:spTree>
    <p:extLst>
      <p:ext uri="{BB962C8B-B14F-4D97-AF65-F5344CB8AC3E}">
        <p14:creationId xmlns:p14="http://schemas.microsoft.com/office/powerpoint/2010/main" val="39571421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Anti Pattern Nedir?</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hne"/>
              </a:rPr>
              <a:t>Bu kadar yazıp buna değinmeden olmazdı. Anti Pattern, bir problemi çözmek için kullanılan kötü çözümler için kullanılan bir kavramdır. Yani tasarım kalıplarının tam zıttıdır diyebiliriz. Probleminizde bir anti pattern kullanmak ileride ciddi sorunlara yol açabilir. Ayrıca o problem için anti pattern olarak sayılan bir tasarım başka bir problem için uygun bir çözüm olabilir bunu unutmamak gerek.</a:t>
            </a:r>
          </a:p>
        </p:txBody>
      </p:sp>
    </p:spTree>
    <p:extLst>
      <p:ext uri="{BB962C8B-B14F-4D97-AF65-F5344CB8AC3E}">
        <p14:creationId xmlns:p14="http://schemas.microsoft.com/office/powerpoint/2010/main" val="15030836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dirty="0"/>
              <a:t>Creatıonal desıgn pattern</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YARATICI TASARIM DESENİ</a:t>
            </a:r>
          </a:p>
        </p:txBody>
      </p:sp>
    </p:spTree>
    <p:extLst>
      <p:ext uri="{BB962C8B-B14F-4D97-AF65-F5344CB8AC3E}">
        <p14:creationId xmlns:p14="http://schemas.microsoft.com/office/powerpoint/2010/main" val="26560985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sz="7200" b="0" i="0" dirty="0">
                <a:solidFill>
                  <a:schemeClr val="tx1"/>
                </a:solidFill>
                <a:effectLst/>
                <a:latin typeface="sohne"/>
              </a:rPr>
              <a:t>Algoritmalar</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ALGORİTMALAR</a:t>
            </a:r>
          </a:p>
        </p:txBody>
      </p:sp>
    </p:spTree>
    <p:extLst>
      <p:ext uri="{BB962C8B-B14F-4D97-AF65-F5344CB8AC3E}">
        <p14:creationId xmlns:p14="http://schemas.microsoft.com/office/powerpoint/2010/main" val="18847852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Factory Method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urce Sans Pro" panose="020B0503030403020204" pitchFamily="34" charset="0"/>
              </a:rPr>
              <a:t>Factory Method tasarım kalıbı , kalıtımsal ilişkileri olan nesnelerin üretilmesi amacıyla kullanılan patternlerden birisidir. Burada asıl olan bir metottur. Bu metodun üstlendiği iş ise istemcinin ihtiyacı olan asıl ürünlerin üretilmesini sağlamak.</a:t>
            </a:r>
            <a:r>
              <a:rPr lang="tr-TR" sz="1300" b="0" i="0" dirty="0">
                <a:solidFill>
                  <a:srgbClr val="333333"/>
                </a:solidFill>
                <a:effectLst/>
                <a:latin typeface="Source Sans Pro" panose="020B0503030403020204" pitchFamily="34" charset="0"/>
              </a:rPr>
              <a:t> </a:t>
            </a:r>
            <a:r>
              <a:rPr lang="tr-TR" sz="1300" b="0" i="0" dirty="0">
                <a:solidFill>
                  <a:schemeClr val="bg1"/>
                </a:solidFill>
                <a:effectLst/>
                <a:latin typeface="Source Sans Pro" panose="020B0503030403020204" pitchFamily="34" charset="0"/>
              </a:rPr>
              <a:t>Fabrika metodunun özelliği istemciden gelen talebe göre uygun olan ürünün üretilip istemciye verilmesidir. Tek bir sınıf ve metodun bunu üstlenebilmesi için polimorfik özelliği olan bir tipe ihtiyacımız var. Yani bir parent class ve bu parent classtan türeyen subclasslar(alt sınıf). Bu yüzden productların(ürünlerin) interface olarak bir atası tasarlanır. Yani bizim creatorClassımız bir productu yani IProduct’ın taşıyabilceği türden bir referansı geriye döndürecektir.</a:t>
            </a:r>
            <a:endParaRPr lang="tr-TR" sz="1300" b="0" i="0" dirty="0">
              <a:solidFill>
                <a:schemeClr val="bg1"/>
              </a:solidFill>
              <a:effectLst/>
              <a:latin typeface="sohne"/>
            </a:endParaRPr>
          </a:p>
        </p:txBody>
      </p:sp>
      <p:pic>
        <p:nvPicPr>
          <p:cNvPr id="5" name="İçerik Yer Tutucusu 4">
            <a:extLst>
              <a:ext uri="{FF2B5EF4-FFF2-40B4-BE49-F238E27FC236}">
                <a16:creationId xmlns:a16="http://schemas.microsoft.com/office/drawing/2014/main" id="{8B5AFE7D-9D43-6796-0BF1-5189E65CD1AB}"/>
              </a:ext>
            </a:extLst>
          </p:cNvPr>
          <p:cNvPicPr>
            <a:picLocks noGrp="1" noChangeAspect="1"/>
          </p:cNvPicPr>
          <p:nvPr>
            <p:ph idx="1"/>
          </p:nvPr>
        </p:nvPicPr>
        <p:blipFill>
          <a:blip r:embed="rId3"/>
          <a:stretch>
            <a:fillRect/>
          </a:stretch>
        </p:blipFill>
        <p:spPr>
          <a:xfrm>
            <a:off x="0" y="527532"/>
            <a:ext cx="8108389" cy="4555456"/>
          </a:xfrm>
        </p:spPr>
      </p:pic>
    </p:spTree>
    <p:extLst>
      <p:ext uri="{BB962C8B-B14F-4D97-AF65-F5344CB8AC3E}">
        <p14:creationId xmlns:p14="http://schemas.microsoft.com/office/powerpoint/2010/main" val="38835437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Factory Method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400" b="0" i="0" dirty="0">
                <a:solidFill>
                  <a:schemeClr val="bg1"/>
                </a:solidFill>
                <a:effectLst/>
                <a:latin typeface="Source Sans Pro" panose="020B0503030403020204" pitchFamily="34" charset="0"/>
              </a:rPr>
              <a:t>Aşağıdaki örnekte Screen parent sınıfından 3 adet sub class oluşturulmuştur ve bu alt sınıfların üretiminden sorumlu bir creator class (factory) tanımlanmıştır.</a:t>
            </a:r>
            <a:endParaRPr lang="tr-TR" sz="1300" b="0" i="0" dirty="0">
              <a:solidFill>
                <a:schemeClr val="bg1"/>
              </a:solidFill>
              <a:effectLst/>
              <a:latin typeface="sohne"/>
            </a:endParaRPr>
          </a:p>
        </p:txBody>
      </p:sp>
      <p:pic>
        <p:nvPicPr>
          <p:cNvPr id="6" name="Resim 5">
            <a:extLst>
              <a:ext uri="{FF2B5EF4-FFF2-40B4-BE49-F238E27FC236}">
                <a16:creationId xmlns:a16="http://schemas.microsoft.com/office/drawing/2014/main" id="{94C12854-AE4C-3A50-7033-6D51E9D731E1}"/>
              </a:ext>
            </a:extLst>
          </p:cNvPr>
          <p:cNvPicPr>
            <a:picLocks noChangeAspect="1"/>
          </p:cNvPicPr>
          <p:nvPr/>
        </p:nvPicPr>
        <p:blipFill>
          <a:blip r:embed="rId3"/>
          <a:stretch>
            <a:fillRect/>
          </a:stretch>
        </p:blipFill>
        <p:spPr>
          <a:xfrm>
            <a:off x="-1" y="0"/>
            <a:ext cx="8041341" cy="1234547"/>
          </a:xfrm>
          <a:prstGeom prst="rect">
            <a:avLst/>
          </a:prstGeom>
        </p:spPr>
      </p:pic>
      <p:pic>
        <p:nvPicPr>
          <p:cNvPr id="8" name="Resim 7">
            <a:extLst>
              <a:ext uri="{FF2B5EF4-FFF2-40B4-BE49-F238E27FC236}">
                <a16:creationId xmlns:a16="http://schemas.microsoft.com/office/drawing/2014/main" id="{FE3BEAC8-9F5A-B592-C26E-6312D642A2B8}"/>
              </a:ext>
            </a:extLst>
          </p:cNvPr>
          <p:cNvPicPr>
            <a:picLocks noChangeAspect="1"/>
          </p:cNvPicPr>
          <p:nvPr/>
        </p:nvPicPr>
        <p:blipFill>
          <a:blip r:embed="rId4"/>
          <a:stretch>
            <a:fillRect/>
          </a:stretch>
        </p:blipFill>
        <p:spPr>
          <a:xfrm>
            <a:off x="0" y="1356721"/>
            <a:ext cx="8041340" cy="1767993"/>
          </a:xfrm>
          <a:prstGeom prst="rect">
            <a:avLst/>
          </a:prstGeom>
        </p:spPr>
      </p:pic>
      <p:pic>
        <p:nvPicPr>
          <p:cNvPr id="10" name="Resim 9">
            <a:extLst>
              <a:ext uri="{FF2B5EF4-FFF2-40B4-BE49-F238E27FC236}">
                <a16:creationId xmlns:a16="http://schemas.microsoft.com/office/drawing/2014/main" id="{4F0B2F0A-F1E4-1390-DE2F-31127096798D}"/>
              </a:ext>
            </a:extLst>
          </p:cNvPr>
          <p:cNvPicPr>
            <a:picLocks noChangeAspect="1"/>
          </p:cNvPicPr>
          <p:nvPr/>
        </p:nvPicPr>
        <p:blipFill>
          <a:blip r:embed="rId5"/>
          <a:stretch>
            <a:fillRect/>
          </a:stretch>
        </p:blipFill>
        <p:spPr>
          <a:xfrm>
            <a:off x="-1" y="3588493"/>
            <a:ext cx="8041340" cy="1912786"/>
          </a:xfrm>
          <a:prstGeom prst="rect">
            <a:avLst/>
          </a:prstGeom>
        </p:spPr>
      </p:pic>
      <p:pic>
        <p:nvPicPr>
          <p:cNvPr id="14" name="Resim 13">
            <a:extLst>
              <a:ext uri="{FF2B5EF4-FFF2-40B4-BE49-F238E27FC236}">
                <a16:creationId xmlns:a16="http://schemas.microsoft.com/office/drawing/2014/main" id="{CDD7C5B6-119B-E6FF-D5EB-23704A999756}"/>
              </a:ext>
            </a:extLst>
          </p:cNvPr>
          <p:cNvPicPr>
            <a:picLocks noChangeAspect="1"/>
          </p:cNvPicPr>
          <p:nvPr/>
        </p:nvPicPr>
        <p:blipFill>
          <a:blip r:embed="rId6"/>
          <a:stretch>
            <a:fillRect/>
          </a:stretch>
        </p:blipFill>
        <p:spPr>
          <a:xfrm>
            <a:off x="-2" y="5501279"/>
            <a:ext cx="8041339" cy="1272366"/>
          </a:xfrm>
          <a:prstGeom prst="rect">
            <a:avLst/>
          </a:prstGeom>
        </p:spPr>
      </p:pic>
    </p:spTree>
    <p:extLst>
      <p:ext uri="{BB962C8B-B14F-4D97-AF65-F5344CB8AC3E}">
        <p14:creationId xmlns:p14="http://schemas.microsoft.com/office/powerpoint/2010/main" val="8560924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Factory Method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400" b="0" i="0" dirty="0">
                <a:solidFill>
                  <a:schemeClr val="bg1"/>
                </a:solidFill>
                <a:effectLst/>
                <a:latin typeface="Source Sans Pro" panose="020B0503030403020204" pitchFamily="34" charset="0"/>
              </a:rPr>
              <a:t>Aşağıdaki örnekte Screen parent sınıfından 3 adet sub class oluşturulmuştur ve bu alt sınıfların üretiminden sorumlu bir creator class (factory) tanımlanmıştır.</a:t>
            </a:r>
            <a:endParaRPr lang="tr-TR" sz="1300" b="0" i="0" dirty="0">
              <a:solidFill>
                <a:schemeClr val="bg1"/>
              </a:solidFill>
              <a:effectLst/>
              <a:latin typeface="sohne"/>
            </a:endParaRPr>
          </a:p>
        </p:txBody>
      </p:sp>
      <p:pic>
        <p:nvPicPr>
          <p:cNvPr id="3" name="Resim 2">
            <a:extLst>
              <a:ext uri="{FF2B5EF4-FFF2-40B4-BE49-F238E27FC236}">
                <a16:creationId xmlns:a16="http://schemas.microsoft.com/office/drawing/2014/main" id="{C64D8FE8-5A89-94E8-68F8-D03995FD5CE5}"/>
              </a:ext>
            </a:extLst>
          </p:cNvPr>
          <p:cNvPicPr>
            <a:picLocks noChangeAspect="1"/>
          </p:cNvPicPr>
          <p:nvPr/>
        </p:nvPicPr>
        <p:blipFill>
          <a:blip r:embed="rId3"/>
          <a:stretch>
            <a:fillRect/>
          </a:stretch>
        </p:blipFill>
        <p:spPr>
          <a:xfrm>
            <a:off x="1" y="125443"/>
            <a:ext cx="7853082" cy="6607113"/>
          </a:xfrm>
          <a:prstGeom prst="rect">
            <a:avLst/>
          </a:prstGeom>
        </p:spPr>
      </p:pic>
    </p:spTree>
    <p:extLst>
      <p:ext uri="{BB962C8B-B14F-4D97-AF65-F5344CB8AC3E}">
        <p14:creationId xmlns:p14="http://schemas.microsoft.com/office/powerpoint/2010/main" val="29520261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Prototype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000" b="0" i="0" dirty="0">
                <a:solidFill>
                  <a:schemeClr val="bg1"/>
                </a:solidFill>
                <a:effectLst/>
                <a:latin typeface="Source Sans Pro" panose="020B0503030403020204" pitchFamily="34" charset="0"/>
              </a:rPr>
              <a:t>Nesneleri new operatörüyle oluşturmanın maliyeti olduğundan, bu maliyeti azaltmayı amaçlayan tasarım kalıplarından bir tanesidir. Aslında prototype design patterni çok dallandırıp budaklandırmaya ve karmaşıklaştırmaya gerek yoktur. Prototype design patterninin bize söylediği şey, elinde bir nesne var ise ve sen bu nesnenin birebir kopyasını bir çok kez daha yaratmak zorundaysan, sıfırdan yaratma onun yerine elinde olan nesnenin clonelarını al. Yani adından da anlaşılacağı üzere bir nesne prototip oluyor. Diğer nesneler de bu prototip üzerinden üretiliyor. İşin güzel yanı çoğu framework bize bir nesnenin clone’unu almak için hazır fonksiyonlar sunar. Bu da demektir ki prototype desing patterni implemente ederken çok kod yazmamıza da gerek kalmıyor.  Bu klonlama(kopyalama) işleminde, </a:t>
            </a:r>
            <a:r>
              <a:rPr lang="tr-TR" sz="1000" b="1" i="0" dirty="0">
                <a:solidFill>
                  <a:schemeClr val="bg1"/>
                </a:solidFill>
                <a:effectLst/>
                <a:latin typeface="inherit"/>
              </a:rPr>
              <a:t>deep-copy yöntemi </a:t>
            </a:r>
            <a:r>
              <a:rPr lang="tr-TR" sz="1000" b="0" i="0" dirty="0">
                <a:solidFill>
                  <a:schemeClr val="bg1"/>
                </a:solidFill>
                <a:effectLst/>
                <a:latin typeface="Source Sans Pro" panose="020B0503030403020204" pitchFamily="34" charset="0"/>
              </a:rPr>
              <a:t>kullanılıyor. Yani bir nesne, birebir kopyalanarak yeni bir referans değişkene atılıyor.</a:t>
            </a:r>
          </a:p>
          <a:p>
            <a:pPr algn="l" fontAlgn="base"/>
            <a:r>
              <a:rPr lang="tr-TR" sz="1000" b="0" i="0" dirty="0">
                <a:solidFill>
                  <a:schemeClr val="bg1"/>
                </a:solidFill>
                <a:effectLst/>
                <a:latin typeface="Source Sans Pro" panose="020B0503030403020204" pitchFamily="34" charset="0"/>
              </a:rPr>
              <a:t>Aşağıdaki örnekte Product classı içerisinde kendini clonelayabilmesinin sağlanması için .net’in bize sunduğu MemberwiseClone() fonksiyonu kullanılmıştır. Tek yapılması gereken class’ın bir instance’ını yaratmak ve sonrasında bu instance üzerinden clone fonksiyonunu kullanmaktır.</a:t>
            </a:r>
          </a:p>
        </p:txBody>
      </p:sp>
      <p:pic>
        <p:nvPicPr>
          <p:cNvPr id="6" name="Resim 5">
            <a:extLst>
              <a:ext uri="{FF2B5EF4-FFF2-40B4-BE49-F238E27FC236}">
                <a16:creationId xmlns:a16="http://schemas.microsoft.com/office/drawing/2014/main" id="{FFB83542-C9B0-E5ED-2E57-379DEEF9D13A}"/>
              </a:ext>
            </a:extLst>
          </p:cNvPr>
          <p:cNvPicPr>
            <a:picLocks noChangeAspect="1"/>
          </p:cNvPicPr>
          <p:nvPr/>
        </p:nvPicPr>
        <p:blipFill>
          <a:blip r:embed="rId3"/>
          <a:stretch>
            <a:fillRect/>
          </a:stretch>
        </p:blipFill>
        <p:spPr>
          <a:xfrm>
            <a:off x="0" y="220297"/>
            <a:ext cx="8032376" cy="5395428"/>
          </a:xfrm>
          <a:prstGeom prst="rect">
            <a:avLst/>
          </a:prstGeom>
        </p:spPr>
      </p:pic>
    </p:spTree>
    <p:extLst>
      <p:ext uri="{BB962C8B-B14F-4D97-AF65-F5344CB8AC3E}">
        <p14:creationId xmlns:p14="http://schemas.microsoft.com/office/powerpoint/2010/main" val="10034683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Prototype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000" b="0" i="0" dirty="0">
                <a:solidFill>
                  <a:schemeClr val="bg1"/>
                </a:solidFill>
                <a:effectLst/>
                <a:latin typeface="Source Sans Pro" panose="020B0503030403020204" pitchFamily="34" charset="0"/>
              </a:rPr>
              <a:t>Nesneleri new operatörüyle oluşturmanın maliyeti olduğundan, bu maliyeti azaltmayı amaçlayan tasarım kalıplarından bir tanesidir. Aslında prototype design patterni çok dallandırıp budaklandırmaya ve karmaşıklaştırmaya gerek yoktur. Prototype design patterninin bize söylediği şey, elinde bir nesne var ise ve sen bu nesnenin birebir kopyasını bir çok kez daha yaratmak zorundaysan, sıfırdan yaratma onun yerine elinde olan nesnenin clonelarını al. Yani adından da anlaşılacağı üzere bir nesne prototip oluyor. Diğer nesneler de bu prototip üzerinden üretiliyor. İşin güzel yanı çoğu framework bize bir nesnenin clone’unu almak için hazır fonksiyonlar sunar. Bu da demektir ki prototype desing patterni implemente ederken çok kod yazmamıza da gerek kalmıyor.  Bu klonlama(kopyalama) işleminde, </a:t>
            </a:r>
            <a:r>
              <a:rPr lang="tr-TR" sz="1000" b="1" i="0" dirty="0">
                <a:solidFill>
                  <a:schemeClr val="bg1"/>
                </a:solidFill>
                <a:effectLst/>
                <a:latin typeface="inherit"/>
              </a:rPr>
              <a:t>deep-copy yöntemi </a:t>
            </a:r>
            <a:r>
              <a:rPr lang="tr-TR" sz="1000" b="0" i="0" dirty="0">
                <a:solidFill>
                  <a:schemeClr val="bg1"/>
                </a:solidFill>
                <a:effectLst/>
                <a:latin typeface="Source Sans Pro" panose="020B0503030403020204" pitchFamily="34" charset="0"/>
              </a:rPr>
              <a:t>kullanılıyor. Yani bir nesne, birebir kopyalanarak yeni bir referans değişkene atılıyor.</a:t>
            </a:r>
          </a:p>
          <a:p>
            <a:pPr algn="l" fontAlgn="base"/>
            <a:r>
              <a:rPr lang="tr-TR" sz="1000" b="0" i="0" dirty="0">
                <a:solidFill>
                  <a:schemeClr val="bg1"/>
                </a:solidFill>
                <a:effectLst/>
                <a:latin typeface="Source Sans Pro" panose="020B0503030403020204" pitchFamily="34" charset="0"/>
              </a:rPr>
              <a:t>Aşağıdaki örnekte Product classı içerisinde kendini clonelayabilmesinin sağlanması için .net’in bize sunduğu MemberwiseClone() fonksiyonu kullanılmıştır. Tek yapılması gereken class’ın bir instance’ını yaratmak ve sonrasında bu instance üzerinden clone fonksiyonunu kullanmaktır.</a:t>
            </a:r>
          </a:p>
        </p:txBody>
      </p:sp>
      <p:pic>
        <p:nvPicPr>
          <p:cNvPr id="3" name="Resim 2">
            <a:extLst>
              <a:ext uri="{FF2B5EF4-FFF2-40B4-BE49-F238E27FC236}">
                <a16:creationId xmlns:a16="http://schemas.microsoft.com/office/drawing/2014/main" id="{A772DDBE-39AB-A04A-17A7-8DF7CEA0E81E}"/>
              </a:ext>
            </a:extLst>
          </p:cNvPr>
          <p:cNvPicPr>
            <a:picLocks noChangeAspect="1"/>
          </p:cNvPicPr>
          <p:nvPr/>
        </p:nvPicPr>
        <p:blipFill>
          <a:blip r:embed="rId3"/>
          <a:stretch>
            <a:fillRect/>
          </a:stretch>
        </p:blipFill>
        <p:spPr>
          <a:xfrm>
            <a:off x="0" y="121765"/>
            <a:ext cx="8041341" cy="3566469"/>
          </a:xfrm>
          <a:prstGeom prst="rect">
            <a:avLst/>
          </a:prstGeom>
        </p:spPr>
      </p:pic>
      <p:pic>
        <p:nvPicPr>
          <p:cNvPr id="5" name="Resim 4">
            <a:extLst>
              <a:ext uri="{FF2B5EF4-FFF2-40B4-BE49-F238E27FC236}">
                <a16:creationId xmlns:a16="http://schemas.microsoft.com/office/drawing/2014/main" id="{C1D99BCD-1966-8B47-0F8C-4FD0BCBA9127}"/>
              </a:ext>
            </a:extLst>
          </p:cNvPr>
          <p:cNvPicPr>
            <a:picLocks noChangeAspect="1"/>
          </p:cNvPicPr>
          <p:nvPr/>
        </p:nvPicPr>
        <p:blipFill>
          <a:blip r:embed="rId4"/>
          <a:stretch>
            <a:fillRect/>
          </a:stretch>
        </p:blipFill>
        <p:spPr>
          <a:xfrm>
            <a:off x="108234" y="3799991"/>
            <a:ext cx="7933107" cy="2895851"/>
          </a:xfrm>
          <a:prstGeom prst="rect">
            <a:avLst/>
          </a:prstGeom>
        </p:spPr>
      </p:pic>
    </p:spTree>
    <p:extLst>
      <p:ext uri="{BB962C8B-B14F-4D97-AF65-F5344CB8AC3E}">
        <p14:creationId xmlns:p14="http://schemas.microsoft.com/office/powerpoint/2010/main" val="22022206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4" name="Resim 3">
            <a:extLst>
              <a:ext uri="{FF2B5EF4-FFF2-40B4-BE49-F238E27FC236}">
                <a16:creationId xmlns:a16="http://schemas.microsoft.com/office/drawing/2014/main" id="{0B68E6DF-7B4A-9CB3-1220-6D017BBEB96A}"/>
              </a:ext>
            </a:extLst>
          </p:cNvPr>
          <p:cNvPicPr>
            <a:picLocks noChangeAspect="1"/>
          </p:cNvPicPr>
          <p:nvPr/>
        </p:nvPicPr>
        <p:blipFill>
          <a:blip r:embed="rId3"/>
          <a:stretch>
            <a:fillRect/>
          </a:stretch>
        </p:blipFill>
        <p:spPr>
          <a:xfrm>
            <a:off x="136643" y="191603"/>
            <a:ext cx="7797122" cy="6467824"/>
          </a:xfrm>
          <a:prstGeom prst="rect">
            <a:avLst/>
          </a:prstGeom>
        </p:spPr>
      </p:pic>
    </p:spTree>
    <p:extLst>
      <p:ext uri="{BB962C8B-B14F-4D97-AF65-F5344CB8AC3E}">
        <p14:creationId xmlns:p14="http://schemas.microsoft.com/office/powerpoint/2010/main" val="11152663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3" name="Resim 2">
            <a:extLst>
              <a:ext uri="{FF2B5EF4-FFF2-40B4-BE49-F238E27FC236}">
                <a16:creationId xmlns:a16="http://schemas.microsoft.com/office/drawing/2014/main" id="{0B5DA29B-BA67-D7D4-6009-3EF93184899F}"/>
              </a:ext>
            </a:extLst>
          </p:cNvPr>
          <p:cNvPicPr>
            <a:picLocks noChangeAspect="1"/>
          </p:cNvPicPr>
          <p:nvPr/>
        </p:nvPicPr>
        <p:blipFill>
          <a:blip r:embed="rId3"/>
          <a:stretch>
            <a:fillRect/>
          </a:stretch>
        </p:blipFill>
        <p:spPr>
          <a:xfrm>
            <a:off x="138616" y="392167"/>
            <a:ext cx="7773074" cy="6073666"/>
          </a:xfrm>
          <a:prstGeom prst="rect">
            <a:avLst/>
          </a:prstGeom>
        </p:spPr>
      </p:pic>
    </p:spTree>
    <p:extLst>
      <p:ext uri="{BB962C8B-B14F-4D97-AF65-F5344CB8AC3E}">
        <p14:creationId xmlns:p14="http://schemas.microsoft.com/office/powerpoint/2010/main" val="24785979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3" name="Resim 2">
            <a:extLst>
              <a:ext uri="{FF2B5EF4-FFF2-40B4-BE49-F238E27FC236}">
                <a16:creationId xmlns:a16="http://schemas.microsoft.com/office/drawing/2014/main" id="{0B5DA29B-BA67-D7D4-6009-3EF93184899F}"/>
              </a:ext>
            </a:extLst>
          </p:cNvPr>
          <p:cNvPicPr>
            <a:picLocks noChangeAspect="1"/>
          </p:cNvPicPr>
          <p:nvPr/>
        </p:nvPicPr>
        <p:blipFill>
          <a:blip r:embed="rId3"/>
          <a:stretch>
            <a:fillRect/>
          </a:stretch>
        </p:blipFill>
        <p:spPr>
          <a:xfrm>
            <a:off x="138616" y="392167"/>
            <a:ext cx="7773074" cy="6073666"/>
          </a:xfrm>
          <a:prstGeom prst="rect">
            <a:avLst/>
          </a:prstGeom>
        </p:spPr>
      </p:pic>
    </p:spTree>
    <p:extLst>
      <p:ext uri="{BB962C8B-B14F-4D97-AF65-F5344CB8AC3E}">
        <p14:creationId xmlns:p14="http://schemas.microsoft.com/office/powerpoint/2010/main" val="18606110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4" name="Resim 3">
            <a:extLst>
              <a:ext uri="{FF2B5EF4-FFF2-40B4-BE49-F238E27FC236}">
                <a16:creationId xmlns:a16="http://schemas.microsoft.com/office/drawing/2014/main" id="{7E40DBD8-7A73-86EA-8A0C-9043D99C81DC}"/>
              </a:ext>
            </a:extLst>
          </p:cNvPr>
          <p:cNvPicPr>
            <a:picLocks noChangeAspect="1"/>
          </p:cNvPicPr>
          <p:nvPr/>
        </p:nvPicPr>
        <p:blipFill>
          <a:blip r:embed="rId3"/>
          <a:stretch>
            <a:fillRect/>
          </a:stretch>
        </p:blipFill>
        <p:spPr>
          <a:xfrm>
            <a:off x="0" y="289973"/>
            <a:ext cx="7960659" cy="6058425"/>
          </a:xfrm>
          <a:prstGeom prst="rect">
            <a:avLst/>
          </a:prstGeom>
        </p:spPr>
      </p:pic>
    </p:spTree>
    <p:extLst>
      <p:ext uri="{BB962C8B-B14F-4D97-AF65-F5344CB8AC3E}">
        <p14:creationId xmlns:p14="http://schemas.microsoft.com/office/powerpoint/2010/main" val="857189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3" name="Resim 2">
            <a:extLst>
              <a:ext uri="{FF2B5EF4-FFF2-40B4-BE49-F238E27FC236}">
                <a16:creationId xmlns:a16="http://schemas.microsoft.com/office/drawing/2014/main" id="{6A437C50-2D57-AE8E-B7E2-C916CD553C51}"/>
              </a:ext>
            </a:extLst>
          </p:cNvPr>
          <p:cNvPicPr>
            <a:picLocks noChangeAspect="1"/>
          </p:cNvPicPr>
          <p:nvPr/>
        </p:nvPicPr>
        <p:blipFill>
          <a:blip r:embed="rId3"/>
          <a:stretch>
            <a:fillRect/>
          </a:stretch>
        </p:blipFill>
        <p:spPr>
          <a:xfrm>
            <a:off x="0" y="888672"/>
            <a:ext cx="7960659" cy="4130398"/>
          </a:xfrm>
          <a:prstGeom prst="rect">
            <a:avLst/>
          </a:prstGeom>
        </p:spPr>
      </p:pic>
    </p:spTree>
    <p:extLst>
      <p:ext uri="{BB962C8B-B14F-4D97-AF65-F5344CB8AC3E}">
        <p14:creationId xmlns:p14="http://schemas.microsoft.com/office/powerpoint/2010/main" val="32747654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4278716" y="363194"/>
            <a:ext cx="3544484" cy="769811"/>
          </a:xfrm>
        </p:spPr>
        <p:txBody>
          <a:bodyPr>
            <a:normAutofit fontScale="90000"/>
          </a:bodyPr>
          <a:lstStyle/>
          <a:p>
            <a:r>
              <a:rPr lang="tr-TR" dirty="0"/>
              <a:t>ALGORİTMA</a:t>
            </a:r>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5394960" cy="5361801"/>
          </a:xfrm>
        </p:spPr>
        <p:txBody>
          <a:bodyPr>
            <a:normAutofit/>
          </a:bodyPr>
          <a:lstStyle/>
          <a:p>
            <a:pPr marL="0" indent="0" algn="l" fontAlgn="base">
              <a:buNone/>
            </a:pPr>
            <a:r>
              <a:rPr lang="tr-TR" sz="1200" b="1" dirty="0">
                <a:solidFill>
                  <a:srgbClr val="444444"/>
                </a:solidFill>
                <a:latin typeface="inherit"/>
              </a:rPr>
              <a:t>Algoritma Nedir?</a:t>
            </a:r>
            <a:endParaRPr lang="tr-TR" sz="1200" b="1" i="0" dirty="0">
              <a:solidFill>
                <a:srgbClr val="444444"/>
              </a:solidFill>
              <a:effectLst/>
              <a:latin typeface="Source Sans Pro" panose="020B0503030403020204" pitchFamily="34" charset="0"/>
            </a:endParaRPr>
          </a:p>
          <a:p>
            <a:pPr marL="0" indent="0" algn="l">
              <a:buNone/>
            </a:pPr>
            <a:r>
              <a:rPr lang="tr-TR" sz="1000" b="0" i="0" dirty="0">
                <a:solidFill>
                  <a:srgbClr val="333333"/>
                </a:solidFill>
                <a:effectLst/>
                <a:latin typeface="Open Sans" panose="020B0606030504020204" pitchFamily="34" charset="0"/>
              </a:rPr>
              <a:t>Algoritma, belirli bir problemi çözmek veya belirli bir amaca ulaşmak için çözüm yolunun adım adım tasarlanmasıdır. Algoritmalar sadece bilgisayar bilimlerinde değil hayatın her alanında kullanılır. Örneğin bir yemek yaparken, o yemeğin tarifindeki adımlar aslında bir algoritmadır.</a:t>
            </a:r>
          </a:p>
          <a:p>
            <a:pPr marL="0" indent="0" algn="l">
              <a:buNone/>
            </a:pPr>
            <a:r>
              <a:rPr lang="tr-TR" sz="1000" b="0" i="0" dirty="0">
                <a:solidFill>
                  <a:srgbClr val="333333"/>
                </a:solidFill>
                <a:effectLst/>
                <a:latin typeface="Open Sans" panose="020B0606030504020204" pitchFamily="34" charset="0"/>
              </a:rPr>
              <a:t>“Algoritma nedir?” sorusunu cevaplamadan önce problemin tanımını yapalım. Karşılaştığımız soruna veya çözülmesi gereken duruma “problem” denir.</a:t>
            </a:r>
          </a:p>
          <a:p>
            <a:pPr marL="0" indent="0" algn="l">
              <a:buNone/>
            </a:pPr>
            <a:r>
              <a:rPr lang="tr-TR" sz="1000" b="0" i="0" dirty="0">
                <a:solidFill>
                  <a:srgbClr val="333333"/>
                </a:solidFill>
                <a:effectLst/>
                <a:latin typeface="Open Sans" panose="020B0606030504020204" pitchFamily="34" charset="0"/>
              </a:rPr>
              <a:t>Örneğin sınav esnasında kalemimizin ucunun bitmesi, internetten aldığımız ayakkabının küçük gelmesi, okula geç kalmamız gibi durumlar günlük hayatta karşılaşabileceğimiz problemlere birer örnektir.</a:t>
            </a:r>
          </a:p>
          <a:p>
            <a:pPr marL="0" indent="0" algn="l">
              <a:buNone/>
            </a:pPr>
            <a:r>
              <a:rPr lang="tr-TR" sz="1000" b="0" i="0" dirty="0">
                <a:solidFill>
                  <a:srgbClr val="333333"/>
                </a:solidFill>
                <a:effectLst/>
                <a:latin typeface="Open Sans" panose="020B0606030504020204" pitchFamily="34" charset="0"/>
              </a:rPr>
              <a:t>Bir problemi tanımlama, nedenini açıklama, çözümü için alternatif yolları belirleme ve bu yollar arasından en uygun olanı uygulama süreçlerinin tamamı “problem çözme” olarak adlandırılır.</a:t>
            </a:r>
          </a:p>
          <a:p>
            <a:pPr marL="0" indent="0" algn="l">
              <a:buNone/>
            </a:pPr>
            <a:r>
              <a:rPr lang="tr-TR" sz="1000" b="0" i="0" dirty="0">
                <a:solidFill>
                  <a:srgbClr val="333333"/>
                </a:solidFill>
                <a:effectLst/>
                <a:latin typeface="Open Sans" panose="020B0606030504020204" pitchFamily="34" charset="0"/>
              </a:rPr>
              <a:t>Algoritma, bir problemi çözmek için gerekli yolun basit, net ve belirli bir sıraya göre tasarlanmış hâlidir. </a:t>
            </a:r>
          </a:p>
          <a:p>
            <a:pPr marL="0" indent="0" algn="l">
              <a:buNone/>
            </a:pPr>
            <a:r>
              <a:rPr lang="tr-TR" sz="1000" b="0" i="0" dirty="0">
                <a:solidFill>
                  <a:srgbClr val="333333"/>
                </a:solidFill>
                <a:effectLst/>
                <a:latin typeface="Open Sans" panose="020B0606030504020204" pitchFamily="34" charset="0"/>
              </a:rPr>
              <a:t>Örneğin açılmayan bir bilgisayar problemi için çözüm yolu şu sıralamada olmalıdır: Öncelikle bilgisayarın fişi takılı mı diye kontrol etmeliyiz. Fişi takılı değil ise fişini takıp açabiliriz. Eğer fişi takılı ise monitörün açık olup olmadığını kontrol etmeliyiz. Eğer açık değilse monitörü açmalıyız. Monitör de açık ise bilgisayarı bir tamirciye götürmeliyiz. </a:t>
            </a:r>
          </a:p>
          <a:p>
            <a:pPr marL="0" indent="0" algn="l">
              <a:buNone/>
            </a:pPr>
            <a:r>
              <a:rPr lang="tr-TR" sz="1000" b="0" i="0" dirty="0">
                <a:solidFill>
                  <a:srgbClr val="333333"/>
                </a:solidFill>
                <a:effectLst/>
                <a:latin typeface="Open Sans" panose="020B0606030504020204" pitchFamily="34" charset="0"/>
              </a:rPr>
              <a:t>Gördüğünüz gibi işlemler belirli bir sıralamada yapılmıştır.</a:t>
            </a:r>
          </a:p>
          <a:p>
            <a:pPr marL="0" indent="0">
              <a:buNone/>
            </a:pPr>
            <a:endParaRPr lang="tr-TR" sz="1200" dirty="0"/>
          </a:p>
        </p:txBody>
      </p:sp>
      <p:sp>
        <p:nvSpPr>
          <p:cNvPr id="9" name="İçerik Yer Tutucusu 8">
            <a:extLst>
              <a:ext uri="{FF2B5EF4-FFF2-40B4-BE49-F238E27FC236}">
                <a16:creationId xmlns:a16="http://schemas.microsoft.com/office/drawing/2014/main" id="{A49A6866-4744-935B-2353-7B8296CB3071}"/>
              </a:ext>
            </a:extLst>
          </p:cNvPr>
          <p:cNvSpPr>
            <a:spLocks noGrp="1"/>
          </p:cNvSpPr>
          <p:nvPr>
            <p:ph sz="quarter" idx="4"/>
          </p:nvPr>
        </p:nvSpPr>
        <p:spPr>
          <a:xfrm>
            <a:off x="375583" y="5147734"/>
            <a:ext cx="5720417" cy="1159934"/>
          </a:xfrm>
        </p:spPr>
        <p:txBody>
          <a:bodyPr>
            <a:normAutofit/>
          </a:bodyPr>
          <a:lstStyle/>
          <a:p>
            <a:pPr marL="0" indent="0" algn="l" fontAlgn="base">
              <a:buNone/>
            </a:pPr>
            <a:r>
              <a:rPr lang="tr-TR" sz="1200" b="1" i="0" dirty="0">
                <a:solidFill>
                  <a:srgbClr val="444444"/>
                </a:solidFill>
                <a:effectLst/>
                <a:latin typeface="inherit"/>
              </a:rPr>
              <a:t>Akış Diyagramı Nedir?</a:t>
            </a:r>
            <a:endParaRPr lang="tr-TR" sz="1200" b="1" i="0" dirty="0">
              <a:solidFill>
                <a:srgbClr val="444444"/>
              </a:solidFill>
              <a:effectLst/>
              <a:latin typeface="Source Sans Pro" panose="020B0503030403020204" pitchFamily="34" charset="0"/>
            </a:endParaRPr>
          </a:p>
          <a:p>
            <a:pPr marL="0" indent="0" algn="l">
              <a:buNone/>
            </a:pPr>
            <a:r>
              <a:rPr lang="tr-TR" sz="1000" b="0" i="0" dirty="0">
                <a:solidFill>
                  <a:srgbClr val="333333"/>
                </a:solidFill>
                <a:effectLst/>
                <a:latin typeface="Open Sans" panose="020B0606030504020204" pitchFamily="34" charset="0"/>
              </a:rPr>
              <a:t>Akış diyagramı, algoritmaların şekil ve sembollerle ifade edilmesidir. Akış şemasında her adım birbirinden farklı anlamlar taşıyan şekillerden oluşur ve adımlar arasındaki ilişki oklar ile gösterilir. Kodlanacak programın akış şemasının oluşturulması, sürecin daha kolay çözümlenmesine yardımcı olur.</a:t>
            </a:r>
          </a:p>
        </p:txBody>
      </p:sp>
      <p:pic>
        <p:nvPicPr>
          <p:cNvPr id="6" name="Resim Yer Tutucusu 5" descr="Adam dizüstü bilgisayarda bir şey gösteriyor">
            <a:extLst>
              <a:ext uri="{FF2B5EF4-FFF2-40B4-BE49-F238E27FC236}">
                <a16:creationId xmlns:a16="http://schemas.microsoft.com/office/drawing/2014/main" id="{27459C61-8BB4-10DD-CA4A-D8D0854AF911}"/>
              </a:ext>
            </a:extLst>
          </p:cNvPr>
          <p:cNvPicPr>
            <a:picLocks/>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050957" y="1439332"/>
            <a:ext cx="5765459" cy="5055474"/>
          </a:xfrm>
          <a:prstGeom prst="rect">
            <a:avLst/>
          </a:prstGeom>
        </p:spPr>
      </p:pic>
    </p:spTree>
    <p:extLst>
      <p:ext uri="{BB962C8B-B14F-4D97-AF65-F5344CB8AC3E}">
        <p14:creationId xmlns:p14="http://schemas.microsoft.com/office/powerpoint/2010/main" val="40013471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Builder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1" i="0" dirty="0">
                <a:solidFill>
                  <a:schemeClr val="bg1"/>
                </a:solidFill>
                <a:effectLst/>
                <a:latin typeface="Source Sans Pro" panose="020B0503030403020204" pitchFamily="34" charset="0"/>
              </a:rPr>
              <a:t>Builder</a:t>
            </a:r>
            <a:r>
              <a:rPr lang="tr-TR" sz="1100" b="0" i="0" dirty="0">
                <a:solidFill>
                  <a:schemeClr val="bg1"/>
                </a:solidFill>
                <a:effectLst/>
                <a:latin typeface="Source Sans Pro" panose="020B0503030403020204" pitchFamily="34" charset="0"/>
              </a:rPr>
              <a:t> design patterni farklı şekildeki nesnelerin oluşturulmasında, clientin sadece nesne tipini belirterek creation işlemini gerçekleştirebilmesini sağlamak için kullanılır. Builder design patterninde clientin kullanmak istediği bir ürünün birden fazla şekli olabileceği düşünülür. Farklı şekillerin olduğu nesnenin üretiminden builder pattern sorumludur. Dolayısıyla client bu işten soyutlanır. Builder design pattern yer yer factory pattern yer yer de strategy pattern ile karıştırılmaya müsaittir. Bu sebeple builder tasarım kalıbını ayırabilmek için odaklanmamız gereken cümle</a:t>
            </a:r>
            <a:r>
              <a:rPr lang="tr-TR" sz="1100" b="1" i="1" dirty="0">
                <a:solidFill>
                  <a:schemeClr val="bg1"/>
                </a:solidFill>
                <a:effectLst/>
                <a:latin typeface="inherit"/>
              </a:rPr>
              <a:t> ‘ Farklı sunum şekilleri olan nesneler ‘</a:t>
            </a:r>
            <a:r>
              <a:rPr lang="tr-TR" sz="1100" b="0" i="0" dirty="0" err="1">
                <a:solidFill>
                  <a:schemeClr val="bg1"/>
                </a:solidFill>
                <a:effectLst/>
                <a:latin typeface="Source Sans Pro" panose="020B0503030403020204" pitchFamily="34" charset="0"/>
              </a:rPr>
              <a:t>dir</a:t>
            </a:r>
            <a:r>
              <a:rPr lang="tr-TR" sz="1100" b="0" i="0" dirty="0">
                <a:solidFill>
                  <a:schemeClr val="bg1"/>
                </a:solidFill>
                <a:effectLst/>
                <a:latin typeface="Source Sans Pro" panose="020B0503030403020204" pitchFamily="34" charset="0"/>
              </a:rPr>
              <a:t>. Örnek olarak, Pide nesnesi için Kıymalı Pide, Kaşarlı Pide, Sucuklu Pide… bu nesnenin şekilleridir. Böyle deyince kıymalı bir pidenin kaşarlısını üretmek için tek yapmam gereken bir propertyi değiştirmek ne design patterni gibi düşünebilirsiniz. Biraz daha kompleksleştirirsek, Phone nesnesi için Iphone8, Samsung Galaxy, Huawei… bu nesnenin farklı şekilleridir.</a:t>
            </a:r>
          </a:p>
        </p:txBody>
      </p:sp>
      <p:pic>
        <p:nvPicPr>
          <p:cNvPr id="2" name="Resim 1">
            <a:extLst>
              <a:ext uri="{FF2B5EF4-FFF2-40B4-BE49-F238E27FC236}">
                <a16:creationId xmlns:a16="http://schemas.microsoft.com/office/drawing/2014/main" id="{1416EBA5-C08C-491A-7B7C-2267E458A026}"/>
              </a:ext>
            </a:extLst>
          </p:cNvPr>
          <p:cNvPicPr>
            <a:picLocks noChangeAspect="1"/>
          </p:cNvPicPr>
          <p:nvPr/>
        </p:nvPicPr>
        <p:blipFill>
          <a:blip r:embed="rId3"/>
          <a:stretch>
            <a:fillRect/>
          </a:stretch>
        </p:blipFill>
        <p:spPr>
          <a:xfrm>
            <a:off x="0" y="301333"/>
            <a:ext cx="7984634" cy="3822431"/>
          </a:xfrm>
          <a:prstGeom prst="rect">
            <a:avLst/>
          </a:prstGeom>
        </p:spPr>
      </p:pic>
      <p:pic>
        <p:nvPicPr>
          <p:cNvPr id="4" name="Resim 3">
            <a:extLst>
              <a:ext uri="{FF2B5EF4-FFF2-40B4-BE49-F238E27FC236}">
                <a16:creationId xmlns:a16="http://schemas.microsoft.com/office/drawing/2014/main" id="{CBB45C9F-2A2A-1943-27DC-8A2E1A326AFD}"/>
              </a:ext>
            </a:extLst>
          </p:cNvPr>
          <p:cNvPicPr>
            <a:picLocks noChangeAspect="1"/>
          </p:cNvPicPr>
          <p:nvPr/>
        </p:nvPicPr>
        <p:blipFill>
          <a:blip r:embed="rId4"/>
          <a:stretch>
            <a:fillRect/>
          </a:stretch>
        </p:blipFill>
        <p:spPr>
          <a:xfrm>
            <a:off x="81803" y="4368644"/>
            <a:ext cx="7902831" cy="2188023"/>
          </a:xfrm>
          <a:prstGeom prst="rect">
            <a:avLst/>
          </a:prstGeom>
        </p:spPr>
      </p:pic>
    </p:spTree>
    <p:extLst>
      <p:ext uri="{BB962C8B-B14F-4D97-AF65-F5344CB8AC3E}">
        <p14:creationId xmlns:p14="http://schemas.microsoft.com/office/powerpoint/2010/main" val="37301974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Builder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1" i="0" dirty="0">
                <a:solidFill>
                  <a:schemeClr val="bg1"/>
                </a:solidFill>
                <a:effectLst/>
                <a:latin typeface="Source Sans Pro" panose="020B0503030403020204" pitchFamily="34" charset="0"/>
              </a:rPr>
              <a:t>Bu örnekte motorsiklet, otomobil, scooter gibi ürünler söz konusudur. Tüm bu araçların istemci açısından kullanılabilir olması için üretim işleminde motorun(her ne kadar motorsiklette ve scooter’ da kapı olmasada Embarassed 0 veya null değeri kullanılabilir, kapıların, viteslerin vb parçalarında üretimi gerekmektedir. </a:t>
            </a:r>
            <a:r>
              <a:rPr lang="tr-TR" sz="1100" b="0" i="0" dirty="0">
                <a:solidFill>
                  <a:schemeClr val="bg1"/>
                </a:solidFill>
                <a:effectLst/>
                <a:latin typeface="Source Sans Pro" panose="020B0503030403020204" pitchFamily="34" charset="0"/>
              </a:rPr>
              <a:t>Aslında bu ortak fonksiyonellikler bu ürünlerin hepsi için geçerlidir. Yani bu araçların kendisi bir </a:t>
            </a:r>
            <a:r>
              <a:rPr lang="tr-TR" sz="1100" b="1" i="0" dirty="0">
                <a:solidFill>
                  <a:schemeClr val="bg1"/>
                </a:solidFill>
                <a:effectLst/>
                <a:latin typeface="Source Sans Pro" panose="020B0503030403020204" pitchFamily="34" charset="0"/>
              </a:rPr>
              <a:t>Product</a:t>
            </a:r>
            <a:r>
              <a:rPr lang="tr-TR" sz="1100" b="0" i="0" dirty="0">
                <a:solidFill>
                  <a:schemeClr val="bg1"/>
                </a:solidFill>
                <a:effectLst/>
                <a:latin typeface="Source Sans Pro" panose="020B0503030403020204" pitchFamily="34" charset="0"/>
              </a:rPr>
              <a:t> olarak temsil edilebilirler. İstemci, sadece kullanmak istediği ürünün farklı bir sunumunu elde etmek isteyecektir. Bu tip bir senaryoda istemcinin asıl ürüne ulaşmak için ele alması gereken üretim aşamalarından uzaklaştırılarak sadece üretmek istediği ürüne ait tipi bildirmesi yeterli olmalıdır. Bu senaryoda araç(Vehicle) aslında üründür(Product). Motorsiklet veya araba ise araç tipleridir ve üretim işlemleri sonucu ortaya bir Vehicle çıkartırlar. Yani desendeki </a:t>
            </a:r>
            <a:r>
              <a:rPr lang="tr-TR" sz="1100" b="1" i="0" dirty="0">
                <a:solidFill>
                  <a:schemeClr val="bg1"/>
                </a:solidFill>
                <a:effectLst/>
                <a:latin typeface="Source Sans Pro" panose="020B0503030403020204" pitchFamily="34" charset="0"/>
              </a:rPr>
              <a:t>ConcreteBuilder</a:t>
            </a:r>
            <a:r>
              <a:rPr lang="tr-TR" sz="1100" b="0" i="0" dirty="0">
                <a:solidFill>
                  <a:schemeClr val="bg1"/>
                </a:solidFill>
                <a:effectLst/>
                <a:latin typeface="Source Sans Pro" panose="020B0503030403020204" pitchFamily="34" charset="0"/>
              </a:rPr>
              <a:t> tipleridir. Bu senaryo pekala bir oyun programı içerisindeki araçların üretimi aşamasında göz önüne alınabilir.</a:t>
            </a:r>
          </a:p>
        </p:txBody>
      </p:sp>
      <p:pic>
        <p:nvPicPr>
          <p:cNvPr id="10" name="Resim 9">
            <a:extLst>
              <a:ext uri="{FF2B5EF4-FFF2-40B4-BE49-F238E27FC236}">
                <a16:creationId xmlns:a16="http://schemas.microsoft.com/office/drawing/2014/main" id="{19466969-B2B7-A6B2-FD4A-3F30E9509EC9}"/>
              </a:ext>
            </a:extLst>
          </p:cNvPr>
          <p:cNvPicPr>
            <a:picLocks noChangeAspect="1"/>
          </p:cNvPicPr>
          <p:nvPr/>
        </p:nvPicPr>
        <p:blipFill>
          <a:blip r:embed="rId3"/>
          <a:stretch>
            <a:fillRect/>
          </a:stretch>
        </p:blipFill>
        <p:spPr>
          <a:xfrm>
            <a:off x="0" y="0"/>
            <a:ext cx="3566469" cy="5296359"/>
          </a:xfrm>
          <a:prstGeom prst="rect">
            <a:avLst/>
          </a:prstGeom>
        </p:spPr>
      </p:pic>
      <p:pic>
        <p:nvPicPr>
          <p:cNvPr id="14" name="Resim 13">
            <a:extLst>
              <a:ext uri="{FF2B5EF4-FFF2-40B4-BE49-F238E27FC236}">
                <a16:creationId xmlns:a16="http://schemas.microsoft.com/office/drawing/2014/main" id="{8D4266AC-943F-F3F1-B044-1DA438ADACB3}"/>
              </a:ext>
            </a:extLst>
          </p:cNvPr>
          <p:cNvPicPr>
            <a:picLocks noChangeAspect="1"/>
          </p:cNvPicPr>
          <p:nvPr/>
        </p:nvPicPr>
        <p:blipFill>
          <a:blip r:embed="rId4"/>
          <a:stretch>
            <a:fillRect/>
          </a:stretch>
        </p:blipFill>
        <p:spPr>
          <a:xfrm>
            <a:off x="3566469" y="16326"/>
            <a:ext cx="4326732" cy="1943268"/>
          </a:xfrm>
          <a:prstGeom prst="rect">
            <a:avLst/>
          </a:prstGeom>
        </p:spPr>
      </p:pic>
      <p:pic>
        <p:nvPicPr>
          <p:cNvPr id="16" name="Resim 15">
            <a:extLst>
              <a:ext uri="{FF2B5EF4-FFF2-40B4-BE49-F238E27FC236}">
                <a16:creationId xmlns:a16="http://schemas.microsoft.com/office/drawing/2014/main" id="{EB49F196-542D-DCFE-2AE5-862E408E0161}"/>
              </a:ext>
            </a:extLst>
          </p:cNvPr>
          <p:cNvPicPr>
            <a:picLocks noChangeAspect="1"/>
          </p:cNvPicPr>
          <p:nvPr/>
        </p:nvPicPr>
        <p:blipFill>
          <a:blip r:embed="rId5"/>
          <a:stretch>
            <a:fillRect/>
          </a:stretch>
        </p:blipFill>
        <p:spPr>
          <a:xfrm>
            <a:off x="3584398" y="1975920"/>
            <a:ext cx="4308803" cy="4865754"/>
          </a:xfrm>
          <a:prstGeom prst="rect">
            <a:avLst/>
          </a:prstGeom>
        </p:spPr>
      </p:pic>
    </p:spTree>
    <p:extLst>
      <p:ext uri="{BB962C8B-B14F-4D97-AF65-F5344CB8AC3E}">
        <p14:creationId xmlns:p14="http://schemas.microsoft.com/office/powerpoint/2010/main" val="40238677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Builder Design Pattern</a:t>
            </a:r>
          </a:p>
        </p:txBody>
      </p:sp>
      <p:pic>
        <p:nvPicPr>
          <p:cNvPr id="5" name="Resim 4">
            <a:extLst>
              <a:ext uri="{FF2B5EF4-FFF2-40B4-BE49-F238E27FC236}">
                <a16:creationId xmlns:a16="http://schemas.microsoft.com/office/drawing/2014/main" id="{95D44636-92BC-C9ED-947C-32EEB686BB99}"/>
              </a:ext>
            </a:extLst>
          </p:cNvPr>
          <p:cNvPicPr>
            <a:picLocks noChangeAspect="1"/>
          </p:cNvPicPr>
          <p:nvPr/>
        </p:nvPicPr>
        <p:blipFill>
          <a:blip r:embed="rId3"/>
          <a:stretch>
            <a:fillRect/>
          </a:stretch>
        </p:blipFill>
        <p:spPr>
          <a:xfrm>
            <a:off x="67252" y="125443"/>
            <a:ext cx="4307524" cy="6607113"/>
          </a:xfrm>
          <a:prstGeom prst="rect">
            <a:avLst/>
          </a:prstGeom>
        </p:spPr>
      </p:pic>
      <p:pic>
        <p:nvPicPr>
          <p:cNvPr id="7" name="Resim 6">
            <a:extLst>
              <a:ext uri="{FF2B5EF4-FFF2-40B4-BE49-F238E27FC236}">
                <a16:creationId xmlns:a16="http://schemas.microsoft.com/office/drawing/2014/main" id="{1441C934-C956-D439-E697-BB3173027EF9}"/>
              </a:ext>
            </a:extLst>
          </p:cNvPr>
          <p:cNvPicPr>
            <a:picLocks noChangeAspect="1"/>
          </p:cNvPicPr>
          <p:nvPr/>
        </p:nvPicPr>
        <p:blipFill>
          <a:blip r:embed="rId4"/>
          <a:stretch>
            <a:fillRect/>
          </a:stretch>
        </p:blipFill>
        <p:spPr>
          <a:xfrm>
            <a:off x="4466248" y="180595"/>
            <a:ext cx="3628881" cy="6551961"/>
          </a:xfrm>
          <a:prstGeom prst="rect">
            <a:avLst/>
          </a:prstGeom>
        </p:spPr>
      </p:pic>
    </p:spTree>
    <p:extLst>
      <p:ext uri="{BB962C8B-B14F-4D97-AF65-F5344CB8AC3E}">
        <p14:creationId xmlns:p14="http://schemas.microsoft.com/office/powerpoint/2010/main" val="15688330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pPr algn="l"/>
            <a:r>
              <a:rPr lang="tr-TR" sz="7200" b="0" i="0" dirty="0">
                <a:solidFill>
                  <a:schemeClr val="tx1"/>
                </a:solidFill>
                <a:effectLst/>
                <a:latin typeface="sohne"/>
              </a:rPr>
              <a:t>Structural Pattern</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YAPISAL TASARIM DÜZENİ</a:t>
            </a:r>
          </a:p>
        </p:txBody>
      </p:sp>
    </p:spTree>
    <p:extLst>
      <p:ext uri="{BB962C8B-B14F-4D97-AF65-F5344CB8AC3E}">
        <p14:creationId xmlns:p14="http://schemas.microsoft.com/office/powerpoint/2010/main" val="28282873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Facede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Bir alt sistemin parçalarını oluşturan classları istemciden soyutlayarak kullanımı daha da kolaylaştırmak için tasarlanmış tasarım kalıbıdır. Mimarisel açıdan ise, karmaşık ve detaylı bir sistemi organize eden ve bir bütün olarak clientlara(istemcilere) sunan yapıdır. Anlayacağınız, karmaşık ve detaylı olarak nitelendirdiğimiz bu sistemi bir alt sistem olarak varsayarsak eğer bu sistemi kullanacak clientlara daha basit bir arayüz sağlamak ve alt sistemleri bu arayüze organize bir şekilde dahil etmek ve bu alt sistemlerin sağlıklı çalışabilmesi için bu arayüz çatısı altında işin algoritmasına uygun işlev sergilemek istersek Facade Design Pattern’i kullanmaktayız. </a:t>
            </a:r>
            <a:r>
              <a:rPr lang="tr-TR" sz="1100" b="0" i="0" dirty="0">
                <a:solidFill>
                  <a:srgbClr val="333333"/>
                </a:solidFill>
                <a:effectLst/>
                <a:latin typeface="Source Sans Pro" panose="020B0503030403020204" pitchFamily="34" charset="0"/>
              </a:rPr>
              <a:t> </a:t>
            </a:r>
            <a:r>
              <a:rPr lang="tr-TR" sz="1100" b="0" i="0" dirty="0">
                <a:solidFill>
                  <a:schemeClr val="bg1"/>
                </a:solidFill>
                <a:effectLst/>
                <a:latin typeface="Source Sans Pro" panose="020B0503030403020204" pitchFamily="34" charset="0"/>
              </a:rPr>
              <a:t>Burada bilmeniz gereken durum, alt sistem içerisinde bulunan sınıfların birbirlerinden bağımsız olmasıdır. Ayriyeten Facade sınıfından da bağımsız bir şekilde çalışabilmektedirler.</a:t>
            </a:r>
            <a:br>
              <a:rPr lang="tr-TR" sz="1100" dirty="0">
                <a:solidFill>
                  <a:schemeClr val="bg1"/>
                </a:solidFill>
              </a:rPr>
            </a:br>
            <a:r>
              <a:rPr lang="tr-TR" sz="1100" b="0" i="0" dirty="0">
                <a:solidFill>
                  <a:schemeClr val="bg1"/>
                </a:solidFill>
                <a:effectLst/>
                <a:latin typeface="Source Sans Pro" panose="020B0503030403020204" pitchFamily="34" charset="0"/>
              </a:rPr>
              <a:t>Facade bizim classlarımızı içermek zorundadır ve operasyonu yaparken onlara ait fonksiyonellikleri kullanması gerekli.</a:t>
            </a:r>
          </a:p>
        </p:txBody>
      </p:sp>
      <p:pic>
        <p:nvPicPr>
          <p:cNvPr id="5" name="Resim 4">
            <a:extLst>
              <a:ext uri="{FF2B5EF4-FFF2-40B4-BE49-F238E27FC236}">
                <a16:creationId xmlns:a16="http://schemas.microsoft.com/office/drawing/2014/main" id="{3A1BFABA-D9D0-F993-69D0-C335F6C6479B}"/>
              </a:ext>
            </a:extLst>
          </p:cNvPr>
          <p:cNvPicPr>
            <a:picLocks noChangeAspect="1"/>
          </p:cNvPicPr>
          <p:nvPr/>
        </p:nvPicPr>
        <p:blipFill>
          <a:blip r:embed="rId3"/>
          <a:stretch>
            <a:fillRect/>
          </a:stretch>
        </p:blipFill>
        <p:spPr>
          <a:xfrm>
            <a:off x="1" y="1191005"/>
            <a:ext cx="7978588" cy="4153260"/>
          </a:xfrm>
          <a:prstGeom prst="rect">
            <a:avLst/>
          </a:prstGeom>
        </p:spPr>
      </p:pic>
    </p:spTree>
    <p:extLst>
      <p:ext uri="{BB962C8B-B14F-4D97-AF65-F5344CB8AC3E}">
        <p14:creationId xmlns:p14="http://schemas.microsoft.com/office/powerpoint/2010/main" val="36143943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Facede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Yandaki Banka, Kredi ve Merkez banka classları birlikte müşteri bilgisine farklı açılardan bakarak sonuç olarak müşterinin kredi kullanıp kullanamayacağına karar veren bir sistemdir.</a:t>
            </a:r>
          </a:p>
          <a:p>
            <a:pPr algn="l" fontAlgn="base"/>
            <a:endParaRPr lang="tr-TR" sz="1100" b="0" i="0" dirty="0">
              <a:solidFill>
                <a:schemeClr val="bg1"/>
              </a:solidFill>
              <a:effectLst/>
              <a:latin typeface="Source Sans Pro" panose="020B0503030403020204" pitchFamily="34" charset="0"/>
            </a:endParaRPr>
          </a:p>
          <a:p>
            <a:pPr algn="l" fontAlgn="base"/>
            <a:r>
              <a:rPr lang="tr-TR" sz="1100" b="0" i="0" dirty="0">
                <a:solidFill>
                  <a:schemeClr val="bg1"/>
                </a:solidFill>
                <a:effectLst/>
                <a:latin typeface="Source Sans Pro" panose="020B0503030403020204" pitchFamily="34" charset="0"/>
              </a:rPr>
              <a:t>Yandaki senaryo facade tasarım kalıbını görmek için yazılmış basit bir senaryodur gerçek senaryolarda facadenin kullandığı sistem classları çoğunlukla librarylerden gelmektedir.</a:t>
            </a:r>
          </a:p>
        </p:txBody>
      </p:sp>
      <p:pic>
        <p:nvPicPr>
          <p:cNvPr id="3" name="Resim 2">
            <a:extLst>
              <a:ext uri="{FF2B5EF4-FFF2-40B4-BE49-F238E27FC236}">
                <a16:creationId xmlns:a16="http://schemas.microsoft.com/office/drawing/2014/main" id="{E3169C22-4DB3-216E-2356-5EE53E298260}"/>
              </a:ext>
            </a:extLst>
          </p:cNvPr>
          <p:cNvPicPr>
            <a:picLocks noChangeAspect="1"/>
          </p:cNvPicPr>
          <p:nvPr/>
        </p:nvPicPr>
        <p:blipFill>
          <a:blip r:embed="rId3"/>
          <a:stretch>
            <a:fillRect/>
          </a:stretch>
        </p:blipFill>
        <p:spPr>
          <a:xfrm>
            <a:off x="0" y="0"/>
            <a:ext cx="4823878" cy="1394581"/>
          </a:xfrm>
          <a:prstGeom prst="rect">
            <a:avLst/>
          </a:prstGeom>
        </p:spPr>
      </p:pic>
      <p:pic>
        <p:nvPicPr>
          <p:cNvPr id="6" name="Resim 5">
            <a:extLst>
              <a:ext uri="{FF2B5EF4-FFF2-40B4-BE49-F238E27FC236}">
                <a16:creationId xmlns:a16="http://schemas.microsoft.com/office/drawing/2014/main" id="{02ED0AA1-DF01-E24D-0898-E0D604B21C41}"/>
              </a:ext>
            </a:extLst>
          </p:cNvPr>
          <p:cNvPicPr>
            <a:picLocks noChangeAspect="1"/>
          </p:cNvPicPr>
          <p:nvPr/>
        </p:nvPicPr>
        <p:blipFill>
          <a:blip r:embed="rId4"/>
          <a:stretch>
            <a:fillRect/>
          </a:stretch>
        </p:blipFill>
        <p:spPr>
          <a:xfrm>
            <a:off x="4823879" y="0"/>
            <a:ext cx="3291840" cy="1394581"/>
          </a:xfrm>
          <a:prstGeom prst="rect">
            <a:avLst/>
          </a:prstGeom>
        </p:spPr>
      </p:pic>
      <p:pic>
        <p:nvPicPr>
          <p:cNvPr id="8" name="Resim 7">
            <a:extLst>
              <a:ext uri="{FF2B5EF4-FFF2-40B4-BE49-F238E27FC236}">
                <a16:creationId xmlns:a16="http://schemas.microsoft.com/office/drawing/2014/main" id="{C63C214C-C031-1760-20B0-07C5C3384AF9}"/>
              </a:ext>
            </a:extLst>
          </p:cNvPr>
          <p:cNvPicPr>
            <a:picLocks noChangeAspect="1"/>
          </p:cNvPicPr>
          <p:nvPr/>
        </p:nvPicPr>
        <p:blipFill>
          <a:blip r:embed="rId5"/>
          <a:stretch>
            <a:fillRect/>
          </a:stretch>
        </p:blipFill>
        <p:spPr>
          <a:xfrm>
            <a:off x="0" y="1471358"/>
            <a:ext cx="8115719" cy="5386642"/>
          </a:xfrm>
          <a:prstGeom prst="rect">
            <a:avLst/>
          </a:prstGeom>
        </p:spPr>
      </p:pic>
      <p:pic>
        <p:nvPicPr>
          <p:cNvPr id="10" name="Resim 9">
            <a:extLst>
              <a:ext uri="{FF2B5EF4-FFF2-40B4-BE49-F238E27FC236}">
                <a16:creationId xmlns:a16="http://schemas.microsoft.com/office/drawing/2014/main" id="{558DFD66-F229-C67B-73BC-F98E46CF0744}"/>
              </a:ext>
            </a:extLst>
          </p:cNvPr>
          <p:cNvPicPr>
            <a:picLocks noChangeAspect="1"/>
          </p:cNvPicPr>
          <p:nvPr/>
        </p:nvPicPr>
        <p:blipFill>
          <a:blip r:embed="rId6"/>
          <a:stretch>
            <a:fillRect/>
          </a:stretch>
        </p:blipFill>
        <p:spPr>
          <a:xfrm>
            <a:off x="8328323" y="4085797"/>
            <a:ext cx="3453837" cy="1651615"/>
          </a:xfrm>
          <a:prstGeom prst="rect">
            <a:avLst/>
          </a:prstGeom>
        </p:spPr>
      </p:pic>
    </p:spTree>
    <p:extLst>
      <p:ext uri="{BB962C8B-B14F-4D97-AF65-F5344CB8AC3E}">
        <p14:creationId xmlns:p14="http://schemas.microsoft.com/office/powerpoint/2010/main" val="33921212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Adapter tasarım kalıbı bir sistem parçasının, var olan başka bir sisteme adapte edilmesini ve o sistem içerisinde kullanılabilmesini sağlayan bir kalıptır. Aşağıda bununla ilgili yaptığımız örnekte IError interfacesinden türeyen DbError ve ServiceError classlarından oluşan bir class grubu yani sistem ve bu sisteme dahil olması geren Fax classı ve bunu gerçekleştiren FaxAdapter classı söz konusudur. Yazdığımız adapter class Fax class’ının IError sistem grubuna entegre olmasını sağlamaktadır.</a:t>
            </a:r>
          </a:p>
        </p:txBody>
      </p:sp>
      <p:pic>
        <p:nvPicPr>
          <p:cNvPr id="3" name="Resim 2">
            <a:extLst>
              <a:ext uri="{FF2B5EF4-FFF2-40B4-BE49-F238E27FC236}">
                <a16:creationId xmlns:a16="http://schemas.microsoft.com/office/drawing/2014/main" id="{FD24F3C7-BF98-C151-7A28-2DCAFD562154}"/>
              </a:ext>
            </a:extLst>
          </p:cNvPr>
          <p:cNvPicPr>
            <a:picLocks noChangeAspect="1"/>
          </p:cNvPicPr>
          <p:nvPr/>
        </p:nvPicPr>
        <p:blipFill>
          <a:blip r:embed="rId3"/>
          <a:stretch>
            <a:fillRect/>
          </a:stretch>
        </p:blipFill>
        <p:spPr>
          <a:xfrm>
            <a:off x="348512" y="672537"/>
            <a:ext cx="7289418" cy="4606196"/>
          </a:xfrm>
          <a:prstGeom prst="rect">
            <a:avLst/>
          </a:prstGeom>
        </p:spPr>
      </p:pic>
    </p:spTree>
    <p:extLst>
      <p:ext uri="{BB962C8B-B14F-4D97-AF65-F5344CB8AC3E}">
        <p14:creationId xmlns:p14="http://schemas.microsoft.com/office/powerpoint/2010/main" val="647899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Adapter tasarım kalıbı bir sistem parçasının, var olan başka bir sisteme adapte edilmesini ve o sistem içerisinde kullanılabilmesini sağlayan bir kalıptır. Aşağıda bununla ilgili yaptığımız örnekte IError interfacesinden türeyen DbError ve ServiceError classlarından oluşan bir class grubu yani sistem ve bu sisteme dahil olması geren Fax classı ve bunu gerçekleştiren FaxAdapter classı söz konusudur. Yazdığımız adapter class Fax class’ının IError sistem grubuna entegre olmasını sağlamaktadır.</a:t>
            </a:r>
          </a:p>
        </p:txBody>
      </p:sp>
      <p:pic>
        <p:nvPicPr>
          <p:cNvPr id="4" name="Resim 3">
            <a:extLst>
              <a:ext uri="{FF2B5EF4-FFF2-40B4-BE49-F238E27FC236}">
                <a16:creationId xmlns:a16="http://schemas.microsoft.com/office/drawing/2014/main" id="{E932165C-791E-0584-83B4-0598CC5AB390}"/>
              </a:ext>
            </a:extLst>
          </p:cNvPr>
          <p:cNvPicPr>
            <a:picLocks noChangeAspect="1"/>
          </p:cNvPicPr>
          <p:nvPr/>
        </p:nvPicPr>
        <p:blipFill>
          <a:blip r:embed="rId3"/>
          <a:stretch>
            <a:fillRect/>
          </a:stretch>
        </p:blipFill>
        <p:spPr>
          <a:xfrm>
            <a:off x="232433" y="238594"/>
            <a:ext cx="7262489" cy="2095682"/>
          </a:xfrm>
          <a:prstGeom prst="rect">
            <a:avLst/>
          </a:prstGeom>
        </p:spPr>
      </p:pic>
      <p:pic>
        <p:nvPicPr>
          <p:cNvPr id="6" name="Resim 5">
            <a:extLst>
              <a:ext uri="{FF2B5EF4-FFF2-40B4-BE49-F238E27FC236}">
                <a16:creationId xmlns:a16="http://schemas.microsoft.com/office/drawing/2014/main" id="{F281816F-820C-FF17-9529-229453581350}"/>
              </a:ext>
            </a:extLst>
          </p:cNvPr>
          <p:cNvPicPr>
            <a:picLocks noChangeAspect="1"/>
          </p:cNvPicPr>
          <p:nvPr/>
        </p:nvPicPr>
        <p:blipFill>
          <a:blip r:embed="rId4"/>
          <a:stretch>
            <a:fillRect/>
          </a:stretch>
        </p:blipFill>
        <p:spPr>
          <a:xfrm>
            <a:off x="332392" y="2269504"/>
            <a:ext cx="7162530" cy="4588496"/>
          </a:xfrm>
          <a:prstGeom prst="rect">
            <a:avLst/>
          </a:prstGeom>
        </p:spPr>
      </p:pic>
    </p:spTree>
    <p:extLst>
      <p:ext uri="{BB962C8B-B14F-4D97-AF65-F5344CB8AC3E}">
        <p14:creationId xmlns:p14="http://schemas.microsoft.com/office/powerpoint/2010/main" val="20757669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Adapter tasarım kalıbı bir sistem parçasının, var olan başka bir sisteme adapte edilmesini ve o sistem içerisinde kullanılabilmesini sağlayan bir kalıptır. Aşağıda bununla ilgili yaptığımız örnekte IError interfacesinden türeyen DbError ve ServiceError classlarından oluşan bir class grubu yani sistem ve bu sisteme dahil olması geren Fax classı ve bunu gerçekleştiren FaxAdapter classı söz konusudur. Yazdığımız adapter class Fax class’ının IError sistem grubuna entegre olmasını sağlamaktadır.</a:t>
            </a:r>
          </a:p>
        </p:txBody>
      </p:sp>
      <p:pic>
        <p:nvPicPr>
          <p:cNvPr id="3" name="Resim 2">
            <a:extLst>
              <a:ext uri="{FF2B5EF4-FFF2-40B4-BE49-F238E27FC236}">
                <a16:creationId xmlns:a16="http://schemas.microsoft.com/office/drawing/2014/main" id="{0DC2FAD3-D857-3BB5-D461-6C0B99F71C07}"/>
              </a:ext>
            </a:extLst>
          </p:cNvPr>
          <p:cNvPicPr>
            <a:picLocks noChangeAspect="1"/>
          </p:cNvPicPr>
          <p:nvPr/>
        </p:nvPicPr>
        <p:blipFill>
          <a:blip r:embed="rId3"/>
          <a:stretch>
            <a:fillRect/>
          </a:stretch>
        </p:blipFill>
        <p:spPr>
          <a:xfrm>
            <a:off x="0" y="326987"/>
            <a:ext cx="8059271" cy="4105097"/>
          </a:xfrm>
          <a:prstGeom prst="rect">
            <a:avLst/>
          </a:prstGeom>
        </p:spPr>
      </p:pic>
      <p:pic>
        <p:nvPicPr>
          <p:cNvPr id="7" name="Resim 6">
            <a:extLst>
              <a:ext uri="{FF2B5EF4-FFF2-40B4-BE49-F238E27FC236}">
                <a16:creationId xmlns:a16="http://schemas.microsoft.com/office/drawing/2014/main" id="{D64CF61C-9832-7B25-74D8-E268F981B347}"/>
              </a:ext>
            </a:extLst>
          </p:cNvPr>
          <p:cNvPicPr>
            <a:picLocks noChangeAspect="1"/>
          </p:cNvPicPr>
          <p:nvPr/>
        </p:nvPicPr>
        <p:blipFill>
          <a:blip r:embed="rId4"/>
          <a:stretch>
            <a:fillRect/>
          </a:stretch>
        </p:blipFill>
        <p:spPr>
          <a:xfrm>
            <a:off x="94129" y="4343074"/>
            <a:ext cx="7032813" cy="2416314"/>
          </a:xfrm>
          <a:prstGeom prst="rect">
            <a:avLst/>
          </a:prstGeom>
        </p:spPr>
      </p:pic>
    </p:spTree>
    <p:extLst>
      <p:ext uri="{BB962C8B-B14F-4D97-AF65-F5344CB8AC3E}">
        <p14:creationId xmlns:p14="http://schemas.microsoft.com/office/powerpoint/2010/main" val="12009111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Ancak aynı anda ele alınmak istenildikleri durumlar olabilir. Örneğin , yapıya dahil tüm errorlar bir kerede değerlendirilmek isteniyorsa ve buna fax ile ilgili errorlarda dahilse bu grup dışındaki classında diğer error grubuna dahil olması yani adapte olması gerekir. Adapter design patternida tam da burada devreye girer.</a:t>
            </a:r>
          </a:p>
          <a:p>
            <a:pPr algn="l" fontAlgn="base"/>
            <a:r>
              <a:rPr lang="tr-TR" sz="1100" b="0" i="0" dirty="0">
                <a:solidFill>
                  <a:schemeClr val="bg1"/>
                </a:solidFill>
                <a:effectLst/>
                <a:latin typeface="Source Sans Pro" panose="020B0503030403020204" pitchFamily="34" charset="0"/>
              </a:rPr>
              <a:t>Yapmamız gereken şey FaxAdapter isminde bir adapter classı tanımlamak ve bunu IErrordan türetmek. Böylece FaxAdapter sınıfımız diğer error grubuna dahil olabilecek. Faxadapter sınıfımıza orjinal fax sınıfımızdan bir nesne üreterek , IErrordan kalıttığımız metotlar içerisinde ilgili fax classı metotlarını çağırırız. Aşağıda da görüldüğü gibi IErrordan gelen ErrorNumber orjinal fax classındaki FaxErrorCode’a, yine IError sınıfından gelen Description propertysi de orjinal fax classındaki ErrorDescription’a aracılık etmektedir. Yani aslında FaxAdapter classı  Fax classı IError sınıfından türeyen gruba adapte olabilsin diye aracılık eder.</a:t>
            </a:r>
          </a:p>
        </p:txBody>
      </p:sp>
      <p:pic>
        <p:nvPicPr>
          <p:cNvPr id="4" name="Resim 3">
            <a:extLst>
              <a:ext uri="{FF2B5EF4-FFF2-40B4-BE49-F238E27FC236}">
                <a16:creationId xmlns:a16="http://schemas.microsoft.com/office/drawing/2014/main" id="{6963971A-93F8-75F5-6712-1478534D97B2}"/>
              </a:ext>
            </a:extLst>
          </p:cNvPr>
          <p:cNvPicPr>
            <a:picLocks noChangeAspect="1"/>
          </p:cNvPicPr>
          <p:nvPr/>
        </p:nvPicPr>
        <p:blipFill>
          <a:blip r:embed="rId3"/>
          <a:stretch>
            <a:fillRect/>
          </a:stretch>
        </p:blipFill>
        <p:spPr>
          <a:xfrm>
            <a:off x="0" y="238698"/>
            <a:ext cx="8068235" cy="4892464"/>
          </a:xfrm>
          <a:prstGeom prst="rect">
            <a:avLst/>
          </a:prstGeom>
        </p:spPr>
      </p:pic>
    </p:spTree>
    <p:extLst>
      <p:ext uri="{BB962C8B-B14F-4D97-AF65-F5344CB8AC3E}">
        <p14:creationId xmlns:p14="http://schemas.microsoft.com/office/powerpoint/2010/main" val="13054152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Dikdörtgen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8" name="Dikdörtgen 2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Dikdörtgen 2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Dikdörtgen 3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Resim Yer Tutucusu 5" descr="Genç adam yazı yazıyor">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1" y="1"/>
            <a:ext cx="12191998" cy="6857999"/>
          </a:xfrm>
          <a:prstGeom prst="rect">
            <a:avLst/>
          </a:prstGeom>
        </p:spPr>
      </p:pic>
      <p:sp>
        <p:nvSpPr>
          <p:cNvPr id="34" name="Dikdörtgen 3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6" name="Dikdörtgen 3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 name="Başlık 2">
            <a:extLst>
              <a:ext uri="{FF2B5EF4-FFF2-40B4-BE49-F238E27FC236}">
                <a16:creationId xmlns:a16="http://schemas.microsoft.com/office/drawing/2014/main" id="{A7F5067F-B05A-4CB4-8FEF-12162F4FD7F8}"/>
              </a:ext>
            </a:extLst>
          </p:cNvPr>
          <p:cNvSpPr>
            <a:spLocks noGrp="1"/>
          </p:cNvSpPr>
          <p:nvPr>
            <p:ph type="title"/>
          </p:nvPr>
        </p:nvSpPr>
        <p:spPr>
          <a:xfrm>
            <a:off x="774043" y="727626"/>
            <a:ext cx="4602152" cy="1718225"/>
          </a:xfr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Nesne Yönetimli Programlama</a:t>
            </a:r>
          </a:p>
        </p:txBody>
      </p:sp>
      <p:sp>
        <p:nvSpPr>
          <p:cNvPr id="4" name="Metin Yer Tutucusu 3">
            <a:extLst>
              <a:ext uri="{FF2B5EF4-FFF2-40B4-BE49-F238E27FC236}">
                <a16:creationId xmlns:a16="http://schemas.microsoft.com/office/drawing/2014/main" id="{29AD4A91-7AB8-40C3-9C11-950FF5FC7DFC}"/>
              </a:ext>
            </a:extLst>
          </p:cNvPr>
          <p:cNvSpPr>
            <a:spLocks noGrp="1"/>
          </p:cNvSpPr>
          <p:nvPr>
            <p:ph type="body" sz="half" idx="2"/>
          </p:nvPr>
        </p:nvSpPr>
        <p:spPr>
          <a:xfrm>
            <a:off x="774043" y="2538920"/>
            <a:ext cx="4602152" cy="3480066"/>
          </a:xfrm>
        </p:spPr>
        <p:txBody>
          <a:bodyPr vert="horz" lIns="91440" tIns="45720" rIns="91440" bIns="45720" rtlCol="0">
            <a:normAutofit/>
          </a:bodyPr>
          <a:lstStyle>
            <a:defPPr>
              <a:defRPr lang="tr-TR"/>
            </a:defPPr>
          </a:lstStyle>
          <a:p>
            <a:pPr rtl="0">
              <a:lnSpc>
                <a:spcPct val="100000"/>
              </a:lnSpc>
            </a:pPr>
            <a:r>
              <a:rPr lang="tr-TR" b="1" dirty="0">
                <a:solidFill>
                  <a:schemeClr val="bg2">
                    <a:lumMod val="50000"/>
                  </a:schemeClr>
                </a:solidFill>
              </a:rPr>
              <a:t>Bu yetenekleri ele alacağız:</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Nesne Programlama Yönetimi Tanımı</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Sınıf, Nesne, Instantion, Encapsulation, Inharitance, Polymorphism</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OOP Örnekler</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Solid Prensipleri</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Design Pattern</a:t>
            </a:r>
          </a:p>
        </p:txBody>
      </p:sp>
    </p:spTree>
    <p:extLst>
      <p:ext uri="{BB962C8B-B14F-4D97-AF65-F5344CB8AC3E}">
        <p14:creationId xmlns:p14="http://schemas.microsoft.com/office/powerpoint/2010/main" val="18805471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pic>
        <p:nvPicPr>
          <p:cNvPr id="6" name="Resim 5">
            <a:extLst>
              <a:ext uri="{FF2B5EF4-FFF2-40B4-BE49-F238E27FC236}">
                <a16:creationId xmlns:a16="http://schemas.microsoft.com/office/drawing/2014/main" id="{784A6FE9-E238-5B84-1839-DB3227EFE78E}"/>
              </a:ext>
            </a:extLst>
          </p:cNvPr>
          <p:cNvPicPr>
            <a:picLocks noChangeAspect="1"/>
          </p:cNvPicPr>
          <p:nvPr/>
        </p:nvPicPr>
        <p:blipFill>
          <a:blip r:embed="rId3"/>
          <a:stretch>
            <a:fillRect/>
          </a:stretch>
        </p:blipFill>
        <p:spPr>
          <a:xfrm>
            <a:off x="1" y="288675"/>
            <a:ext cx="8050290" cy="3897844"/>
          </a:xfrm>
          <a:prstGeom prst="rect">
            <a:avLst/>
          </a:prstGeom>
        </p:spPr>
      </p:pic>
    </p:spTree>
    <p:extLst>
      <p:ext uri="{BB962C8B-B14F-4D97-AF65-F5344CB8AC3E}">
        <p14:creationId xmlns:p14="http://schemas.microsoft.com/office/powerpoint/2010/main" val="34594316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Proxy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050" b="0" i="0" dirty="0">
                <a:solidFill>
                  <a:schemeClr val="bg1"/>
                </a:solidFill>
                <a:effectLst/>
                <a:latin typeface="Source Sans Pro" panose="020B0503030403020204" pitchFamily="34" charset="0"/>
              </a:rPr>
              <a:t>Proxy tasarım deseni çalışma maliyeti yüksek işlemlerin olduğu yapılarda, web servisi kullanılan yapılarda, remoting uygulamalarında, operasyonun gerçekleştirilmesinden önce hazırlık yapılması veya ön işlem yapılması durumlarında kullanılır. Uygulanışı basit bir tasarım desenidir.  Pattern olarak bir objeyi temsil eden başka bir objeden bahsediyoruz.  Kullanım senaryolarından biri için de, bir classımız ve bunun bir nesnesi olduğunu varsayalım. Bu nesne bir okula ait tüm sınıf öğrencilerinin tüm bilgilerini tutuyor olsun. Aldıkları dersleri, derslerden aldıkları puanları, kaldıkları dersleri, isimlerini, soy isimlerini, doğum tarihlerini, ailelerinin isim, soy isim ve kimlik bilgilerini ve her bir işlem yaptığımızda bu okul öğrencilerini bir tur dönüyor ve gerekli bilgileri içerisinde barındırıyor olsun. Ancak bizim client olarak tüm bu bilgilerden ziyade belli başlı sınıfların belli başlı özelliklerine ve bilgilerine ihtiyacımız olabilir. Bu durumda proxy class oluşturup sadece belli başlı metotlara ve üyelere erişim izni verebiliriz ve client bu nesneyi kopyaladığında orjinal nesneyi kopyalamasına kıyasla çok daha az bir maliyet ile işi halletmiş olur.</a:t>
            </a:r>
          </a:p>
        </p:txBody>
      </p:sp>
      <p:pic>
        <p:nvPicPr>
          <p:cNvPr id="3" name="Resim 2">
            <a:extLst>
              <a:ext uri="{FF2B5EF4-FFF2-40B4-BE49-F238E27FC236}">
                <a16:creationId xmlns:a16="http://schemas.microsoft.com/office/drawing/2014/main" id="{59914DA8-0960-C701-45B5-B70FE36A97D3}"/>
              </a:ext>
            </a:extLst>
          </p:cNvPr>
          <p:cNvPicPr>
            <a:picLocks noChangeAspect="1"/>
          </p:cNvPicPr>
          <p:nvPr/>
        </p:nvPicPr>
        <p:blipFill>
          <a:blip r:embed="rId3"/>
          <a:stretch>
            <a:fillRect/>
          </a:stretch>
        </p:blipFill>
        <p:spPr>
          <a:xfrm>
            <a:off x="-1" y="260808"/>
            <a:ext cx="4667901" cy="1019317"/>
          </a:xfrm>
          <a:prstGeom prst="rect">
            <a:avLst/>
          </a:prstGeom>
        </p:spPr>
      </p:pic>
      <p:pic>
        <p:nvPicPr>
          <p:cNvPr id="6" name="Resim 5">
            <a:extLst>
              <a:ext uri="{FF2B5EF4-FFF2-40B4-BE49-F238E27FC236}">
                <a16:creationId xmlns:a16="http://schemas.microsoft.com/office/drawing/2014/main" id="{3FF0DF58-F778-0158-9DDF-49EFE6F48D1E}"/>
              </a:ext>
            </a:extLst>
          </p:cNvPr>
          <p:cNvPicPr>
            <a:picLocks noChangeAspect="1"/>
          </p:cNvPicPr>
          <p:nvPr/>
        </p:nvPicPr>
        <p:blipFill>
          <a:blip r:embed="rId4"/>
          <a:stretch>
            <a:fillRect/>
          </a:stretch>
        </p:blipFill>
        <p:spPr>
          <a:xfrm>
            <a:off x="0" y="1202620"/>
            <a:ext cx="4667901" cy="2505425"/>
          </a:xfrm>
          <a:prstGeom prst="rect">
            <a:avLst/>
          </a:prstGeom>
        </p:spPr>
      </p:pic>
      <p:pic>
        <p:nvPicPr>
          <p:cNvPr id="8" name="Resim 7">
            <a:extLst>
              <a:ext uri="{FF2B5EF4-FFF2-40B4-BE49-F238E27FC236}">
                <a16:creationId xmlns:a16="http://schemas.microsoft.com/office/drawing/2014/main" id="{C7D8FDF1-66DF-1ED4-DB36-0419798B780B}"/>
              </a:ext>
            </a:extLst>
          </p:cNvPr>
          <p:cNvPicPr>
            <a:picLocks noChangeAspect="1"/>
          </p:cNvPicPr>
          <p:nvPr/>
        </p:nvPicPr>
        <p:blipFill>
          <a:blip r:embed="rId5"/>
          <a:stretch>
            <a:fillRect/>
          </a:stretch>
        </p:blipFill>
        <p:spPr>
          <a:xfrm>
            <a:off x="0" y="3708045"/>
            <a:ext cx="4667901" cy="3044131"/>
          </a:xfrm>
          <a:prstGeom prst="rect">
            <a:avLst/>
          </a:prstGeom>
        </p:spPr>
      </p:pic>
      <p:pic>
        <p:nvPicPr>
          <p:cNvPr id="10" name="Resim 9">
            <a:extLst>
              <a:ext uri="{FF2B5EF4-FFF2-40B4-BE49-F238E27FC236}">
                <a16:creationId xmlns:a16="http://schemas.microsoft.com/office/drawing/2014/main" id="{E45FDE07-B959-EBFC-96F9-4F8A05069DEF}"/>
              </a:ext>
            </a:extLst>
          </p:cNvPr>
          <p:cNvPicPr>
            <a:picLocks noChangeAspect="1"/>
          </p:cNvPicPr>
          <p:nvPr/>
        </p:nvPicPr>
        <p:blipFill>
          <a:blip r:embed="rId6"/>
          <a:stretch>
            <a:fillRect/>
          </a:stretch>
        </p:blipFill>
        <p:spPr>
          <a:xfrm>
            <a:off x="4667900" y="260808"/>
            <a:ext cx="3434700" cy="2889147"/>
          </a:xfrm>
          <a:prstGeom prst="rect">
            <a:avLst/>
          </a:prstGeom>
        </p:spPr>
      </p:pic>
    </p:spTree>
    <p:extLst>
      <p:ext uri="{BB962C8B-B14F-4D97-AF65-F5344CB8AC3E}">
        <p14:creationId xmlns:p14="http://schemas.microsoft.com/office/powerpoint/2010/main" val="27002160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Bridge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650899"/>
          </a:xfrm>
        </p:spPr>
        <p:txBody>
          <a:bodyPr rtlCol="0">
            <a:noAutofit/>
          </a:bodyPr>
          <a:lstStyle>
            <a:defPPr>
              <a:defRPr lang="tr-TR"/>
            </a:defPPr>
          </a:lstStyle>
          <a:p>
            <a:pPr algn="l" fontAlgn="base"/>
            <a:r>
              <a:rPr lang="tr-TR" sz="950" b="1" i="0" dirty="0">
                <a:solidFill>
                  <a:schemeClr val="bg1"/>
                </a:solidFill>
                <a:effectLst/>
                <a:latin typeface="Source Sans Pro" panose="020B0503030403020204" pitchFamily="34" charset="0"/>
              </a:rPr>
              <a:t>ImplementationA , ImplementationB :</a:t>
            </a:r>
            <a:r>
              <a:rPr lang="tr-TR" sz="950" b="0" i="0" dirty="0">
                <a:solidFill>
                  <a:schemeClr val="bg1"/>
                </a:solidFill>
                <a:effectLst/>
                <a:latin typeface="Source Sans Pro" panose="020B0503030403020204" pitchFamily="34" charset="0"/>
              </a:rPr>
              <a:t> Esas fonksiyonaliteyi içerisinde barındıran classlar.</a:t>
            </a:r>
          </a:p>
          <a:p>
            <a:pPr algn="l" fontAlgn="base"/>
            <a:r>
              <a:rPr lang="tr-TR" sz="950" b="1" i="0" dirty="0">
                <a:solidFill>
                  <a:schemeClr val="bg1"/>
                </a:solidFill>
                <a:effectLst/>
                <a:latin typeface="Source Sans Pro" panose="020B0503030403020204" pitchFamily="34" charset="0"/>
              </a:rPr>
              <a:t>Bridge  : </a:t>
            </a:r>
            <a:r>
              <a:rPr lang="tr-TR" sz="950" b="0" i="0" dirty="0">
                <a:solidFill>
                  <a:schemeClr val="bg1"/>
                </a:solidFill>
                <a:effectLst/>
                <a:latin typeface="Source Sans Pro" panose="020B0503030403020204" pitchFamily="34" charset="0"/>
              </a:rPr>
              <a:t> ImplementionA ve ImplementationB classının türediği interface. Bu interface’in görevi abstraction ile Implementation classları arasında köprü görevi görmesi ve onları bağlamasıdır.</a:t>
            </a:r>
          </a:p>
          <a:p>
            <a:pPr algn="l" fontAlgn="base"/>
            <a:r>
              <a:rPr lang="tr-TR" sz="950" b="1" i="0" dirty="0">
                <a:solidFill>
                  <a:schemeClr val="bg1"/>
                </a:solidFill>
                <a:effectLst/>
                <a:latin typeface="Source Sans Pro" panose="020B0503030403020204" pitchFamily="34" charset="0"/>
              </a:rPr>
              <a:t>Abstraction :</a:t>
            </a:r>
            <a:r>
              <a:rPr lang="tr-TR" sz="950" b="0" i="0" dirty="0">
                <a:solidFill>
                  <a:schemeClr val="bg1"/>
                </a:solidFill>
                <a:effectLst/>
                <a:latin typeface="Source Sans Pro" panose="020B0503030403020204" pitchFamily="34" charset="0"/>
              </a:rPr>
              <a:t> Abstraction classı, bridge üzerinden esas classlara ve onların metotlarına ulaşarak bunları clienta ulaştırır. Böylece implementasyon classlarını clienttan soyutlamış olur.</a:t>
            </a:r>
          </a:p>
          <a:p>
            <a:pPr algn="l" fontAlgn="base"/>
            <a:r>
              <a:rPr lang="tr-TR" sz="950" b="1" i="0" dirty="0">
                <a:solidFill>
                  <a:schemeClr val="bg1"/>
                </a:solidFill>
                <a:effectLst/>
                <a:latin typeface="inherit"/>
              </a:rPr>
              <a:t>NE ZAMAN BRIDGE TASARIM DESENİ KULLANMALIYIM ?</a:t>
            </a:r>
            <a:endParaRPr lang="tr-TR" sz="950" b="0" i="0" dirty="0">
              <a:solidFill>
                <a:schemeClr val="bg1"/>
              </a:solidFill>
              <a:effectLst/>
              <a:latin typeface="Source Sans Pro" panose="020B0503030403020204" pitchFamily="34" charset="0"/>
            </a:endParaRPr>
          </a:p>
          <a:p>
            <a:pPr algn="l" fontAlgn="base"/>
            <a:r>
              <a:rPr lang="tr-TR" sz="950" b="0" i="0" dirty="0">
                <a:solidFill>
                  <a:schemeClr val="bg1"/>
                </a:solidFill>
                <a:effectLst/>
                <a:latin typeface="Source Sans Pro" panose="020B0503030403020204" pitchFamily="34" charset="0"/>
              </a:rPr>
              <a:t>  *  İmplementasyonları clienttan tamamen ayırmak istiyorsanız…</a:t>
            </a:r>
            <a:br>
              <a:rPr lang="tr-TR" sz="950" b="0" i="0" dirty="0">
                <a:solidFill>
                  <a:schemeClr val="bg1"/>
                </a:solidFill>
                <a:effectLst/>
                <a:latin typeface="Source Sans Pro" panose="020B0503030403020204" pitchFamily="34" charset="0"/>
              </a:rPr>
            </a:br>
            <a:r>
              <a:rPr lang="tr-TR" sz="950" b="0" i="0" dirty="0">
                <a:solidFill>
                  <a:schemeClr val="bg1"/>
                </a:solidFill>
                <a:effectLst/>
                <a:latin typeface="Source Sans Pro" panose="020B0503030403020204" pitchFamily="34" charset="0"/>
              </a:rPr>
              <a:t>  *  İmplementasyonları direkt olarak clientla iletişime geçen abstractiona bağlamak istemiyorsanız…</a:t>
            </a:r>
            <a:br>
              <a:rPr lang="tr-TR" sz="950" b="0" i="0" dirty="0">
                <a:solidFill>
                  <a:schemeClr val="bg1"/>
                </a:solidFill>
                <a:effectLst/>
                <a:latin typeface="Source Sans Pro" panose="020B0503030403020204" pitchFamily="34" charset="0"/>
              </a:rPr>
            </a:br>
            <a:r>
              <a:rPr lang="tr-TR" sz="950" b="0" i="0" dirty="0">
                <a:solidFill>
                  <a:schemeClr val="bg1"/>
                </a:solidFill>
                <a:effectLst/>
                <a:latin typeface="Source Sans Pro" panose="020B0503030403020204" pitchFamily="34" charset="0"/>
              </a:rPr>
              <a:t>  *  Abstraction classını rebuild dahi etmeden implementasyonlar içerisinde değişiklik yapmak istiyorsanız…</a:t>
            </a:r>
          </a:p>
          <a:p>
            <a:pPr algn="l" fontAlgn="base"/>
            <a:r>
              <a:rPr lang="tr-TR" sz="950" b="0" i="0" dirty="0">
                <a:solidFill>
                  <a:schemeClr val="bg1"/>
                </a:solidFill>
                <a:effectLst/>
                <a:latin typeface="Source Sans Pro" panose="020B0503030403020204" pitchFamily="34" charset="0"/>
              </a:rPr>
              <a:t>Aşağıda Bridge tasarım deseninin teorik implementasyonu verilmiştir. Abstraction classı , main class tarafından ulaşılabilinen classtır yani temsili olarak bizim clientımızın ulaştığı ve fonksiyonel classları clienttan soyutlayan classtır. Bridge ise abrastion ile iletişimde olan classtır. Bridge classı köprü vazifesi gördüğünden tüm fonksiyonel classların atası olmak zorundadır.</a:t>
            </a:r>
          </a:p>
          <a:p>
            <a:pPr algn="l" fontAlgn="base"/>
            <a:endParaRPr lang="tr-TR" sz="1050" b="0" i="0" dirty="0">
              <a:solidFill>
                <a:schemeClr val="bg1"/>
              </a:solidFill>
              <a:effectLst/>
              <a:latin typeface="Source Sans Pro" panose="020B0503030403020204" pitchFamily="34" charset="0"/>
            </a:endParaRPr>
          </a:p>
        </p:txBody>
      </p:sp>
      <p:pic>
        <p:nvPicPr>
          <p:cNvPr id="4" name="Resim 3">
            <a:extLst>
              <a:ext uri="{FF2B5EF4-FFF2-40B4-BE49-F238E27FC236}">
                <a16:creationId xmlns:a16="http://schemas.microsoft.com/office/drawing/2014/main" id="{9BA00635-4B1A-8E03-2505-B9EEFC94C045}"/>
              </a:ext>
            </a:extLst>
          </p:cNvPr>
          <p:cNvPicPr>
            <a:picLocks noChangeAspect="1"/>
          </p:cNvPicPr>
          <p:nvPr/>
        </p:nvPicPr>
        <p:blipFill>
          <a:blip r:embed="rId3"/>
          <a:stretch>
            <a:fillRect/>
          </a:stretch>
        </p:blipFill>
        <p:spPr>
          <a:xfrm>
            <a:off x="1158973" y="165207"/>
            <a:ext cx="6182588" cy="1876687"/>
          </a:xfrm>
          <a:prstGeom prst="rect">
            <a:avLst/>
          </a:prstGeom>
        </p:spPr>
      </p:pic>
      <p:pic>
        <p:nvPicPr>
          <p:cNvPr id="7" name="Resim 6">
            <a:extLst>
              <a:ext uri="{FF2B5EF4-FFF2-40B4-BE49-F238E27FC236}">
                <a16:creationId xmlns:a16="http://schemas.microsoft.com/office/drawing/2014/main" id="{6091B2FA-006C-D7BB-0D46-3778711D6FC6}"/>
              </a:ext>
            </a:extLst>
          </p:cNvPr>
          <p:cNvPicPr>
            <a:picLocks noChangeAspect="1"/>
          </p:cNvPicPr>
          <p:nvPr/>
        </p:nvPicPr>
        <p:blipFill>
          <a:blip r:embed="rId4"/>
          <a:stretch>
            <a:fillRect/>
          </a:stretch>
        </p:blipFill>
        <p:spPr>
          <a:xfrm>
            <a:off x="0" y="2041894"/>
            <a:ext cx="3524738" cy="4650899"/>
          </a:xfrm>
          <a:prstGeom prst="rect">
            <a:avLst/>
          </a:prstGeom>
        </p:spPr>
      </p:pic>
      <p:pic>
        <p:nvPicPr>
          <p:cNvPr id="12" name="Resim 11">
            <a:extLst>
              <a:ext uri="{FF2B5EF4-FFF2-40B4-BE49-F238E27FC236}">
                <a16:creationId xmlns:a16="http://schemas.microsoft.com/office/drawing/2014/main" id="{0BFC20C0-B661-4547-75DB-DE567201646A}"/>
              </a:ext>
            </a:extLst>
          </p:cNvPr>
          <p:cNvPicPr>
            <a:picLocks noChangeAspect="1"/>
          </p:cNvPicPr>
          <p:nvPr/>
        </p:nvPicPr>
        <p:blipFill>
          <a:blip r:embed="rId5"/>
          <a:stretch>
            <a:fillRect/>
          </a:stretch>
        </p:blipFill>
        <p:spPr>
          <a:xfrm>
            <a:off x="3524738" y="2041894"/>
            <a:ext cx="4563952" cy="1607239"/>
          </a:xfrm>
          <a:prstGeom prst="rect">
            <a:avLst/>
          </a:prstGeom>
        </p:spPr>
      </p:pic>
    </p:spTree>
    <p:extLst>
      <p:ext uri="{BB962C8B-B14F-4D97-AF65-F5344CB8AC3E}">
        <p14:creationId xmlns:p14="http://schemas.microsoft.com/office/powerpoint/2010/main" val="18837130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Decorator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650899"/>
          </a:xfrm>
        </p:spPr>
        <p:txBody>
          <a:bodyPr rtlCol="0">
            <a:noAutofit/>
          </a:bodyPr>
          <a:lstStyle>
            <a:defPPr>
              <a:defRPr lang="tr-TR"/>
            </a:defPPr>
          </a:lstStyle>
          <a:p>
            <a:pPr algn="l" fontAlgn="base"/>
            <a:r>
              <a:rPr lang="tr-TR" sz="1000" b="0" i="0" dirty="0">
                <a:solidFill>
                  <a:schemeClr val="bg1"/>
                </a:solidFill>
                <a:effectLst/>
                <a:latin typeface="Source Sans Pro" panose="020B0503030403020204" pitchFamily="34" charset="0"/>
              </a:rPr>
              <a:t>Decorator tasarım deseninin amacı nesnelere dinamik olarak özellik eklemektir ve nesne kendisi de eklenen özelliklerden habersiz ve ayrı bir konumda olmalıdır. Yani kodun belli kısımlarında nesnelere belli özellikler kazandırmak istiyorsak ve bunu nesnenin kendi classından ayrıştırılmış bir şekilde yapmak istiyorsak decorator tasarım desenini kullanmalıyız.</a:t>
            </a:r>
          </a:p>
          <a:p>
            <a:pPr algn="l" fontAlgn="base"/>
            <a:r>
              <a:rPr lang="tr-TR" sz="1000" b="0" i="0" dirty="0">
                <a:solidFill>
                  <a:schemeClr val="bg1"/>
                </a:solidFill>
                <a:effectLst/>
                <a:latin typeface="Source Sans Pro" panose="020B0503030403020204" pitchFamily="34" charset="0"/>
              </a:rPr>
              <a:t>Decorator tasarım deseninin en önemli özellikleri</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Esas nesne dekore edildiğinin farkında değildir.  Yani dekoratör ile eklenen özellikler aslında kendi classı içerisinde barındırdığı özellikler değildir.</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Esas nesnenin classı tüm gerekli gereksiz opsiyonları içerisinde barındıran büyük bir class halinden çıkmış olur.</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Tüm decorator classları birbirinden bağımsızdır.</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Decorator classları kendi arasında combine edilip eşleştirilebilir.</a:t>
            </a:r>
          </a:p>
          <a:p>
            <a:pPr algn="l" fontAlgn="base"/>
            <a:r>
              <a:rPr lang="tr-TR" sz="1000" b="1" i="0" dirty="0">
                <a:solidFill>
                  <a:schemeClr val="bg1"/>
                </a:solidFill>
                <a:effectLst/>
                <a:latin typeface="inherit"/>
              </a:rPr>
              <a:t>Component class :</a:t>
            </a:r>
            <a:r>
              <a:rPr lang="tr-TR" sz="1000" b="0" i="0" dirty="0">
                <a:solidFill>
                  <a:schemeClr val="bg1"/>
                </a:solidFill>
                <a:effectLst/>
                <a:latin typeface="Source Sans Pro" panose="020B0503030403020204" pitchFamily="34" charset="0"/>
              </a:rPr>
              <a:t> Üzerine dinamik olarak özellik ve davranış eklenecek olan nesnenin classı.</a:t>
            </a:r>
          </a:p>
          <a:p>
            <a:pPr algn="l" fontAlgn="base"/>
            <a:r>
              <a:rPr lang="tr-TR" sz="1000" b="1" i="0" dirty="0">
                <a:solidFill>
                  <a:schemeClr val="bg1"/>
                </a:solidFill>
                <a:effectLst/>
                <a:latin typeface="inherit"/>
              </a:rPr>
              <a:t>Decorator class :</a:t>
            </a:r>
            <a:r>
              <a:rPr lang="tr-TR" sz="1000" b="0" i="0" dirty="0">
                <a:solidFill>
                  <a:schemeClr val="bg1"/>
                </a:solidFill>
                <a:effectLst/>
                <a:latin typeface="Source Sans Pro" panose="020B0503030403020204" pitchFamily="34" charset="0"/>
              </a:rPr>
              <a:t> Dinamik olarak özelliğin ve davranışın eklendiği class.</a:t>
            </a:r>
          </a:p>
          <a:p>
            <a:pPr algn="l" fontAlgn="base"/>
            <a:r>
              <a:rPr lang="tr-TR" sz="1000" b="1" i="0" dirty="0">
                <a:solidFill>
                  <a:schemeClr val="bg1"/>
                </a:solidFill>
                <a:effectLst/>
                <a:latin typeface="inherit"/>
              </a:rPr>
              <a:t>IComponent  :</a:t>
            </a:r>
            <a:r>
              <a:rPr lang="tr-TR" sz="1000" b="0" i="0" dirty="0">
                <a:solidFill>
                  <a:schemeClr val="bg1"/>
                </a:solidFill>
                <a:effectLst/>
                <a:latin typeface="Source Sans Pro" panose="020B0503030403020204" pitchFamily="34" charset="0"/>
              </a:rPr>
              <a:t> Component ve Decorator classın türediği interface.</a:t>
            </a:r>
          </a:p>
          <a:p>
            <a:pPr marL="171450" indent="-171450" algn="l" fontAlgn="base">
              <a:buFont typeface="Wingdings" panose="05000000000000000000" pitchFamily="2" charset="2"/>
              <a:buChar char="§"/>
            </a:pPr>
            <a:endParaRPr lang="tr-TR" sz="1000" b="0" i="0" dirty="0">
              <a:solidFill>
                <a:schemeClr val="bg1"/>
              </a:solidFill>
              <a:effectLst/>
              <a:latin typeface="Source Sans Pro" panose="020B0503030403020204" pitchFamily="34" charset="0"/>
            </a:endParaRPr>
          </a:p>
          <a:p>
            <a:pPr algn="l" fontAlgn="base"/>
            <a:endParaRPr lang="tr-TR" sz="1050" b="0" i="0" dirty="0">
              <a:solidFill>
                <a:schemeClr val="bg1"/>
              </a:solidFill>
              <a:effectLst/>
              <a:latin typeface="Source Sans Pro" panose="020B0503030403020204" pitchFamily="34" charset="0"/>
            </a:endParaRPr>
          </a:p>
        </p:txBody>
      </p:sp>
      <p:pic>
        <p:nvPicPr>
          <p:cNvPr id="3" name="Resim 2">
            <a:extLst>
              <a:ext uri="{FF2B5EF4-FFF2-40B4-BE49-F238E27FC236}">
                <a16:creationId xmlns:a16="http://schemas.microsoft.com/office/drawing/2014/main" id="{2B2C3BE8-E15F-5FC5-80D0-64614B4A3429}"/>
              </a:ext>
            </a:extLst>
          </p:cNvPr>
          <p:cNvPicPr>
            <a:picLocks noChangeAspect="1"/>
          </p:cNvPicPr>
          <p:nvPr/>
        </p:nvPicPr>
        <p:blipFill>
          <a:blip r:embed="rId3"/>
          <a:stretch>
            <a:fillRect/>
          </a:stretch>
        </p:blipFill>
        <p:spPr>
          <a:xfrm>
            <a:off x="571837" y="172312"/>
            <a:ext cx="6763694" cy="2743583"/>
          </a:xfrm>
          <a:prstGeom prst="rect">
            <a:avLst/>
          </a:prstGeom>
        </p:spPr>
      </p:pic>
      <p:pic>
        <p:nvPicPr>
          <p:cNvPr id="6" name="Resim 5">
            <a:extLst>
              <a:ext uri="{FF2B5EF4-FFF2-40B4-BE49-F238E27FC236}">
                <a16:creationId xmlns:a16="http://schemas.microsoft.com/office/drawing/2014/main" id="{11F5917E-5CFC-4338-50F0-CE5FE800503E}"/>
              </a:ext>
            </a:extLst>
          </p:cNvPr>
          <p:cNvPicPr>
            <a:picLocks noChangeAspect="1"/>
          </p:cNvPicPr>
          <p:nvPr/>
        </p:nvPicPr>
        <p:blipFill>
          <a:blip r:embed="rId4"/>
          <a:stretch>
            <a:fillRect/>
          </a:stretch>
        </p:blipFill>
        <p:spPr>
          <a:xfrm>
            <a:off x="-1" y="2976499"/>
            <a:ext cx="2380523" cy="905001"/>
          </a:xfrm>
          <a:prstGeom prst="rect">
            <a:avLst/>
          </a:prstGeom>
        </p:spPr>
      </p:pic>
      <p:pic>
        <p:nvPicPr>
          <p:cNvPr id="9" name="Resim 8">
            <a:extLst>
              <a:ext uri="{FF2B5EF4-FFF2-40B4-BE49-F238E27FC236}">
                <a16:creationId xmlns:a16="http://schemas.microsoft.com/office/drawing/2014/main" id="{E004DA5A-0C7E-DE8D-631C-C39A1D55DDB6}"/>
              </a:ext>
            </a:extLst>
          </p:cNvPr>
          <p:cNvPicPr>
            <a:picLocks noChangeAspect="1"/>
          </p:cNvPicPr>
          <p:nvPr/>
        </p:nvPicPr>
        <p:blipFill>
          <a:blip r:embed="rId5"/>
          <a:stretch>
            <a:fillRect/>
          </a:stretch>
        </p:blipFill>
        <p:spPr>
          <a:xfrm>
            <a:off x="8467" y="3881500"/>
            <a:ext cx="2372056" cy="1467055"/>
          </a:xfrm>
          <a:prstGeom prst="rect">
            <a:avLst/>
          </a:prstGeom>
        </p:spPr>
      </p:pic>
      <p:pic>
        <p:nvPicPr>
          <p:cNvPr id="14" name="Resim 13">
            <a:extLst>
              <a:ext uri="{FF2B5EF4-FFF2-40B4-BE49-F238E27FC236}">
                <a16:creationId xmlns:a16="http://schemas.microsoft.com/office/drawing/2014/main" id="{083BB2C3-B9E6-4FC3-C1DB-D16E6AA602E9}"/>
              </a:ext>
            </a:extLst>
          </p:cNvPr>
          <p:cNvPicPr>
            <a:picLocks noChangeAspect="1"/>
          </p:cNvPicPr>
          <p:nvPr/>
        </p:nvPicPr>
        <p:blipFill>
          <a:blip r:embed="rId6"/>
          <a:stretch>
            <a:fillRect/>
          </a:stretch>
        </p:blipFill>
        <p:spPr>
          <a:xfrm>
            <a:off x="2388990" y="2989837"/>
            <a:ext cx="2614810" cy="3867258"/>
          </a:xfrm>
          <a:prstGeom prst="rect">
            <a:avLst/>
          </a:prstGeom>
        </p:spPr>
      </p:pic>
      <p:pic>
        <p:nvPicPr>
          <p:cNvPr id="16" name="Resim 15">
            <a:extLst>
              <a:ext uri="{FF2B5EF4-FFF2-40B4-BE49-F238E27FC236}">
                <a16:creationId xmlns:a16="http://schemas.microsoft.com/office/drawing/2014/main" id="{74B8F613-06BB-8204-10AE-9939CBFE2B1B}"/>
              </a:ext>
            </a:extLst>
          </p:cNvPr>
          <p:cNvPicPr>
            <a:picLocks noChangeAspect="1"/>
          </p:cNvPicPr>
          <p:nvPr/>
        </p:nvPicPr>
        <p:blipFill>
          <a:blip r:embed="rId7"/>
          <a:stretch>
            <a:fillRect/>
          </a:stretch>
        </p:blipFill>
        <p:spPr>
          <a:xfrm>
            <a:off x="5003800" y="2915896"/>
            <a:ext cx="3090333" cy="1272254"/>
          </a:xfrm>
          <a:prstGeom prst="rect">
            <a:avLst/>
          </a:prstGeom>
        </p:spPr>
      </p:pic>
    </p:spTree>
    <p:extLst>
      <p:ext uri="{BB962C8B-B14F-4D97-AF65-F5344CB8AC3E}">
        <p14:creationId xmlns:p14="http://schemas.microsoft.com/office/powerpoint/2010/main" val="38236374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sz="7200" b="0" i="0" dirty="0">
                <a:solidFill>
                  <a:schemeClr val="tx1"/>
                </a:solidFill>
                <a:effectLst/>
                <a:latin typeface="sohne"/>
              </a:rPr>
              <a:t>Anti Pattern</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Anti Tasarım Deseni</a:t>
            </a:r>
          </a:p>
        </p:txBody>
      </p:sp>
    </p:spTree>
    <p:extLst>
      <p:ext uri="{BB962C8B-B14F-4D97-AF65-F5344CB8AC3E}">
        <p14:creationId xmlns:p14="http://schemas.microsoft.com/office/powerpoint/2010/main" val="22224024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4278716" y="363194"/>
            <a:ext cx="3231217" cy="769811"/>
          </a:xfrm>
        </p:spPr>
        <p:txBody>
          <a:bodyPr/>
          <a:lstStyle/>
          <a:p>
            <a:r>
              <a:rPr lang="tr-TR" dirty="0"/>
              <a:t>Anti Pattern</a:t>
            </a:r>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5394960" cy="5361801"/>
          </a:xfrm>
        </p:spPr>
        <p:txBody>
          <a:bodyPr>
            <a:normAutofit fontScale="77500" lnSpcReduction="20000"/>
          </a:bodyPr>
          <a:lstStyle/>
          <a:p>
            <a:pPr marL="0" indent="0" algn="l" fontAlgn="base">
              <a:buNone/>
            </a:pPr>
            <a:r>
              <a:rPr lang="tr-TR" b="1" i="0" dirty="0">
                <a:solidFill>
                  <a:srgbClr val="444444"/>
                </a:solidFill>
                <a:effectLst/>
                <a:latin typeface="inherit"/>
              </a:rPr>
              <a:t>Overengineering(Aşırı </a:t>
            </a:r>
            <a:r>
              <a:rPr lang="tr-TR" b="1" dirty="0">
                <a:solidFill>
                  <a:srgbClr val="444444"/>
                </a:solidFill>
                <a:latin typeface="inherit"/>
              </a:rPr>
              <a:t>M</a:t>
            </a:r>
            <a:r>
              <a:rPr lang="tr-TR" b="1" i="0" dirty="0">
                <a:solidFill>
                  <a:srgbClr val="444444"/>
                </a:solidFill>
                <a:effectLst/>
                <a:latin typeface="inherit"/>
              </a:rPr>
              <a:t>ühendislik)</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Mevcut sorunun, olduğundan çok daha büyük ve compleks olarak düşünülmesidir. Çözüm, daha kolay bir yoldan yapılabilirken daha karmaşık bir yapı ile çözmeye çalışmak olarak belirtilebilir. Bir çok sorunu çözen bir yapı, gerektiği yerde işe yaramıyorsa bir hiç bir şey ifade etmez. Yazılımcılar genellikle bilgilerinin tümünü(design patterns, tools vb) bir problem üzerinde kullanmaya heveslidir ancak problem ufak bir dokunuşla istenilen şekilde çözülebiliyor ise overengineering yapmak yersiz olacaktır.</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Copy-Paste Programming (Kopyala-Yapıştır Programlama)</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Bir programcının çözüme gitmek için, kodu bir fonksiyondan diğerine kopyalayıp yapıştırarak aynı kodu sıklıkla kullanması bir antipattern örneğidir. Yazılım geliştirici, yazdığı kodun ne iş yaptığını bilmeli, arka planını bilmediği kodları çözüm amaçlı copy-paste kullanmaktan kaçınmalıdır. Bunun yanında copy-paste programlama yazılımcıyı kod tekrarına düşüreceğinden uzun vadede, tekrar eden kodlarda bir bug bulunması veya kodun geliştirilmesi gereken durumlarda, bir çok yere dokunmak gerekecektir ve copy-paste programming uzun vadede projeyi zora sokacaktır. Bunun yerine karşılaşılan problemlere daha jenerik çözümler üretmek tercih edilmelidir.</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Analysis Paralysis</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Bir proje üzerinde yapılan analizlere gereğinden fazla zaman ve enerji ayrılmasıyla ortaya çıkar. Temel nedeni bilgi yetersizliği ve tecrübesizliktir. Bir karar vermeden ya da eyleme geçmeden önce aşırıya kaçan analizler, iş sürecinin duraksamasına neden olur.</a:t>
            </a:r>
            <a:endParaRPr lang="tr-TR" b="0" i="0" dirty="0">
              <a:solidFill>
                <a:srgbClr val="666666"/>
              </a:solidFill>
              <a:effectLst/>
              <a:latin typeface="Source Sans Pro" panose="020B0503030403020204" pitchFamily="34" charset="0"/>
            </a:endParaRPr>
          </a:p>
          <a:p>
            <a:pPr marL="0" indent="0">
              <a:buNone/>
            </a:pPr>
            <a:endParaRPr lang="tr-TR" dirty="0"/>
          </a:p>
        </p:txBody>
      </p:sp>
      <p:sp>
        <p:nvSpPr>
          <p:cNvPr id="9" name="İçerik Yer Tutucusu 8">
            <a:extLst>
              <a:ext uri="{FF2B5EF4-FFF2-40B4-BE49-F238E27FC236}">
                <a16:creationId xmlns:a16="http://schemas.microsoft.com/office/drawing/2014/main" id="{A49A6866-4744-935B-2353-7B8296CB3071}"/>
              </a:ext>
            </a:extLst>
          </p:cNvPr>
          <p:cNvSpPr>
            <a:spLocks noGrp="1"/>
          </p:cNvSpPr>
          <p:nvPr>
            <p:ph sz="quarter" idx="4"/>
          </p:nvPr>
        </p:nvSpPr>
        <p:spPr>
          <a:xfrm>
            <a:off x="5770543" y="1133005"/>
            <a:ext cx="6045876" cy="5361801"/>
          </a:xfrm>
        </p:spPr>
        <p:txBody>
          <a:bodyPr>
            <a:normAutofit fontScale="77500" lnSpcReduction="20000"/>
          </a:bodyPr>
          <a:lstStyle/>
          <a:p>
            <a:pPr marL="0" indent="0" algn="l" fontAlgn="base">
              <a:buNone/>
            </a:pPr>
            <a:r>
              <a:rPr lang="tr-TR" b="1" i="0" dirty="0">
                <a:solidFill>
                  <a:srgbClr val="444444"/>
                </a:solidFill>
                <a:effectLst/>
                <a:latin typeface="inherit"/>
              </a:rPr>
              <a:t>God Object -Blob</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Nesne yönelimli programlamada nesneler, programda yer alan iş bölümü için oldukça yararlıdır. Ancak gereğinden fazla iş yapabilen, çok fazla sayıda değişken ve metot içeren nesneler </a:t>
            </a:r>
            <a:r>
              <a:rPr lang="tr-TR" b="1" i="1" dirty="0">
                <a:solidFill>
                  <a:srgbClr val="333333"/>
                </a:solidFill>
                <a:effectLst/>
                <a:latin typeface="inherit"/>
              </a:rPr>
              <a:t>God Object</a:t>
            </a:r>
            <a:r>
              <a:rPr lang="tr-TR" b="0" i="0" dirty="0">
                <a:solidFill>
                  <a:srgbClr val="333333"/>
                </a:solidFill>
                <a:effectLst/>
                <a:latin typeface="Source Sans Pro" panose="020B0503030403020204" pitchFamily="34" charset="0"/>
              </a:rPr>
              <a:t> olarak adlandırılır. God Object, tasarımın tek bir parçasının-ki burada kastedilen bir sınıftır- çok fazla sayıda fonksiyona konsantre olmasıdır.</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Lava Flow (Dead Code) Antipattern</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Lava flow kod, önceden yazılmış , yazılma sebebi developerın bir probleme geçici çözüm arayışı veya kodla ilgili herhangi bir denemesi olabilir. Ancak geriye dönüp bakıldığında bu kodların ne işe yaradığı kimse tarafından bilinemez öyle ki bu kodları yazan  developer işten ayrılmış bile olabilir. Bu tarz kodların ne amaçla yazıldığı kimse tarafından bilinmediğinden çıkarılması yahut üzerinde değişiklik yapılmasının maliyeti yüksek olur ve  bu sebeple bu tarz kodların uzun vadede götürüsü fazla olur.</a:t>
            </a:r>
            <a:endParaRPr lang="tr-TR" b="0" i="0" dirty="0">
              <a:solidFill>
                <a:srgbClr val="666666"/>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 Bazı işlevselliklerin uygulanmasına yönelik çeşitli deneme yaklaşımlarının uygulanması.</a:t>
            </a:r>
            <a:br>
              <a:rPr lang="tr-TR" b="0" i="0" dirty="0">
                <a:solidFill>
                  <a:srgbClr val="666666"/>
                </a:solidFill>
                <a:effectLst/>
                <a:latin typeface="Source Sans Pro" panose="020B0503030403020204" pitchFamily="34" charset="0"/>
              </a:rPr>
            </a:br>
            <a:r>
              <a:rPr lang="tr-TR" b="0" i="0" dirty="0">
                <a:solidFill>
                  <a:srgbClr val="333333"/>
                </a:solidFill>
                <a:effectLst/>
                <a:latin typeface="Source Sans Pro" panose="020B0503030403020204" pitchFamily="34" charset="0"/>
              </a:rPr>
              <a:t>• Tek geliştirici (yalnız kurt) tarafından yazılan.</a:t>
            </a:r>
            <a:br>
              <a:rPr lang="tr-TR" b="0" i="0" dirty="0">
                <a:solidFill>
                  <a:srgbClr val="666666"/>
                </a:solidFill>
                <a:effectLst/>
                <a:latin typeface="Source Sans Pro" panose="020B0503030403020204" pitchFamily="34" charset="0"/>
              </a:rPr>
            </a:br>
            <a:r>
              <a:rPr lang="tr-TR" b="0" i="0" dirty="0">
                <a:solidFill>
                  <a:srgbClr val="333333"/>
                </a:solidFill>
                <a:effectLst/>
                <a:latin typeface="Source Sans Pro" panose="020B0503030403020204" pitchFamily="34" charset="0"/>
              </a:rPr>
              <a:t>• Konfigürasyon yönetimi veya süreç yönetimi politikalarına uyum eksikliği.</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Golden Hammer</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Her problemin farklı bir çözüm yaklaşımına ihtiyacı vardır. Ancak işlevine güvenilen bir çözümü bir çok problemde kullanmaya çalışmak bir anti-</a:t>
            </a:r>
            <a:r>
              <a:rPr lang="tr-TR" b="0" i="0" dirty="0" err="1">
                <a:solidFill>
                  <a:srgbClr val="333333"/>
                </a:solidFill>
                <a:effectLst/>
                <a:latin typeface="Source Sans Pro" panose="020B0503030403020204" pitchFamily="34" charset="0"/>
              </a:rPr>
              <a:t>pattern’dir</a:t>
            </a:r>
            <a:r>
              <a:rPr lang="tr-TR" b="0" i="0" dirty="0">
                <a:solidFill>
                  <a:srgbClr val="333333"/>
                </a:solidFill>
                <a:effectLst/>
                <a:latin typeface="Source Sans Pro" panose="020B0503030403020204" pitchFamily="34" charset="0"/>
              </a:rPr>
              <a:t>. Geliştiriciler ve yöneticiler mevcut bir yaklaşımla rahatlar ve daha uygun olanı öğrenmek ve uygulamak istemezler. Bu, özellikle dünya bankacılığı topluluğunda yaygın olan ortak “bizim veri tabanımız mimarimizdir” zihniyetiyle belirlenir.</a:t>
            </a:r>
            <a:endParaRPr lang="tr-TR"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14336803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4278716" y="363194"/>
            <a:ext cx="3231217" cy="769811"/>
          </a:xfrm>
        </p:spPr>
        <p:txBody>
          <a:bodyPr/>
          <a:lstStyle/>
          <a:p>
            <a:r>
              <a:rPr lang="tr-TR" dirty="0"/>
              <a:t>Anti Pattern</a:t>
            </a:r>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5394960" cy="5361801"/>
          </a:xfrm>
        </p:spPr>
        <p:txBody>
          <a:bodyPr>
            <a:normAutofit fontScale="77500" lnSpcReduction="20000"/>
          </a:bodyPr>
          <a:lstStyle/>
          <a:p>
            <a:pPr algn="l" fontAlgn="base"/>
            <a:r>
              <a:rPr lang="tr-TR" b="1" i="0" dirty="0">
                <a:solidFill>
                  <a:srgbClr val="444444"/>
                </a:solidFill>
                <a:effectLst/>
                <a:latin typeface="inherit"/>
              </a:rPr>
              <a:t>Hard Coding</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Sabit kodlama; uygulamadaki configlerin ve değişkenlerin doğrudan programcı tarafından kodun içinde belirlenmesidir. Bu gibi durumlarda config ve değişkenlerde yapılmak istenen her değişiklik için kod üzerinde bir değişiklik ve deployment süreci gerekecektir ve hard codingin miktarı arttıkça bunun maliyeti daha da artacaktır. Bunun yerine değişkenlerin ve konfigurasyon verilerinin veritabanı, ya da .ini config dosyalarda tutulması daha kullanışlıdır.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Boat Anchor</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Kullanılmayan ancak programda yer verilen kod parçalarına verilen addır. “Bu metoda/kütüphaneye ilerleyen zamanlarda ihtiyacımız olabilir” denilerek yazılan fakat yazıldığı yerde unutulan kod parçalarının ortaya çıkarttığı durumdur.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Cargo Cult Programlama</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Niye kullanıldığını bilmeden, arka planında yatan prensipleri anlamadan bir takım</a:t>
            </a:r>
            <a:r>
              <a:rPr lang="tr-TR" b="1" i="1" dirty="0">
                <a:solidFill>
                  <a:srgbClr val="333333"/>
                </a:solidFill>
                <a:effectLst/>
                <a:latin typeface="inherit"/>
              </a:rPr>
              <a:t> pattern’leri</a:t>
            </a:r>
            <a:r>
              <a:rPr lang="tr-TR" b="0" i="0" dirty="0">
                <a:solidFill>
                  <a:srgbClr val="333333"/>
                </a:solidFill>
                <a:effectLst/>
                <a:latin typeface="Source Sans Pro" panose="020B0503030403020204" pitchFamily="34" charset="0"/>
              </a:rPr>
              <a:t> sırf </a:t>
            </a:r>
            <a:r>
              <a:rPr lang="tr-TR" b="0" i="1" dirty="0">
                <a:solidFill>
                  <a:srgbClr val="333333"/>
                </a:solidFill>
                <a:effectLst/>
                <a:latin typeface="inherit"/>
              </a:rPr>
              <a:t>kullanmış olmak için kullanıp</a:t>
            </a:r>
            <a:r>
              <a:rPr lang="tr-TR" b="0" i="0" dirty="0">
                <a:solidFill>
                  <a:srgbClr val="333333"/>
                </a:solidFill>
                <a:effectLst/>
                <a:latin typeface="Source Sans Pro" panose="020B0503030403020204" pitchFamily="34" charset="0"/>
              </a:rPr>
              <a:t> kod yazmaya verilen isimdir.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Error Hiding (Hata Gizleme) </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Çalışma zamanında oluşan hataları exception handling mekanizmasıyla yakalamak ancak hata mesajlarını log’lamayarak gizlemek, adeta hatanın üstünü örtmek anlamına gelir. Bu özellikle uygulamaya destek veren kişileri zora sokacak bir antipatterndir. Bu tip bir anti-</a:t>
            </a:r>
            <a:r>
              <a:rPr lang="tr-TR" b="0" i="0" dirty="0" err="1">
                <a:solidFill>
                  <a:srgbClr val="333333"/>
                </a:solidFill>
                <a:effectLst/>
                <a:latin typeface="Source Sans Pro" panose="020B0503030403020204" pitchFamily="34" charset="0"/>
              </a:rPr>
              <a:t>patternden</a:t>
            </a:r>
            <a:r>
              <a:rPr lang="tr-TR" b="0" i="0" dirty="0">
                <a:solidFill>
                  <a:srgbClr val="333333"/>
                </a:solidFill>
                <a:effectLst/>
                <a:latin typeface="Source Sans Pro" panose="020B0503030403020204" pitchFamily="34" charset="0"/>
              </a:rPr>
              <a:t> kurtulmak için hataları olabildiğince gidermek , hata mesajlarını loglamak ve son kullanıcıya anlamlı hata mesajları dönmek gerekir.</a:t>
            </a:r>
            <a:endParaRPr lang="tr-TR" b="0" i="0" dirty="0">
              <a:solidFill>
                <a:srgbClr val="666666"/>
              </a:solidFill>
              <a:effectLst/>
              <a:latin typeface="Source Sans Pro" panose="020B0503030403020204" pitchFamily="34" charset="0"/>
            </a:endParaRPr>
          </a:p>
        </p:txBody>
      </p:sp>
      <p:sp>
        <p:nvSpPr>
          <p:cNvPr id="9" name="İçerik Yer Tutucusu 8">
            <a:extLst>
              <a:ext uri="{FF2B5EF4-FFF2-40B4-BE49-F238E27FC236}">
                <a16:creationId xmlns:a16="http://schemas.microsoft.com/office/drawing/2014/main" id="{A49A6866-4744-935B-2353-7B8296CB3071}"/>
              </a:ext>
            </a:extLst>
          </p:cNvPr>
          <p:cNvSpPr>
            <a:spLocks noGrp="1"/>
          </p:cNvSpPr>
          <p:nvPr>
            <p:ph sz="quarter" idx="4"/>
          </p:nvPr>
        </p:nvSpPr>
        <p:spPr>
          <a:xfrm>
            <a:off x="5770543" y="1133005"/>
            <a:ext cx="6045876" cy="5361801"/>
          </a:xfrm>
        </p:spPr>
        <p:txBody>
          <a:bodyPr>
            <a:normAutofit fontScale="77500" lnSpcReduction="20000"/>
          </a:bodyPr>
          <a:lstStyle/>
          <a:p>
            <a:pPr algn="l" fontAlgn="base"/>
            <a:r>
              <a:rPr lang="tr-TR" b="1" i="0" dirty="0">
                <a:solidFill>
                  <a:srgbClr val="444444"/>
                </a:solidFill>
                <a:effectLst/>
                <a:latin typeface="inherit"/>
              </a:rPr>
              <a:t>Vendor Lock-In — Organizational </a:t>
            </a:r>
            <a:endParaRPr lang="tr-TR" b="1" i="0" dirty="0">
              <a:solidFill>
                <a:srgbClr val="444444"/>
              </a:solidFill>
              <a:effectLst/>
              <a:latin typeface="Source Sans Pro" panose="020B0503030403020204" pitchFamily="34" charset="0"/>
            </a:endParaRPr>
          </a:p>
          <a:p>
            <a:pPr algn="l" fontAlgn="base"/>
            <a:r>
              <a:rPr lang="tr-TR" b="0" i="1" dirty="0">
                <a:solidFill>
                  <a:srgbClr val="333333"/>
                </a:solidFill>
                <a:effectLst/>
                <a:latin typeface="inherit"/>
              </a:rPr>
              <a:t>Bir sistemin dışarıdan sağlanan bir bileşene aşırı bağımlı tasarlanması/geliştirilmesi/yürütülmesi.</a:t>
            </a:r>
            <a:endParaRPr lang="tr-TR" b="0" i="0" dirty="0">
              <a:solidFill>
                <a:srgbClr val="666666"/>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Müşteri olarak bir üreticinin ürünü veya hizmetine sıkı sıkıya bağlı olunan hallerde ortaya çıkar. </a:t>
            </a:r>
            <a:r>
              <a:rPr lang="tr-TR" b="0" i="0" dirty="0" err="1">
                <a:solidFill>
                  <a:srgbClr val="333333"/>
                </a:solidFill>
                <a:effectLst/>
                <a:latin typeface="Source Sans Pro" panose="020B0503030403020204" pitchFamily="34" charset="0"/>
              </a:rPr>
              <a:t>Öyleki</a:t>
            </a:r>
            <a:r>
              <a:rPr lang="tr-TR" b="0" i="0" dirty="0">
                <a:solidFill>
                  <a:srgbClr val="333333"/>
                </a:solidFill>
                <a:effectLst/>
                <a:latin typeface="Source Sans Pro" panose="020B0503030403020204" pitchFamily="34" charset="0"/>
              </a:rPr>
              <a:t> farklı bir üreticinin ürününe geçiş yapmak için ekstra maliyet altına girmek gerekebilir. Sıklıkla verilen örneklerden birisi müzik sistemi içeriye gömülü olan otomobillerdir. Bunlarda müzik sistemini değiştirmek epeyce külfetli bir iştir.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Functional Decomposition</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Bu AntiPattern, nesne yönelimli bir dilde bir uygulama tasarlayan ve uygulayan, ancak tasarımı nesne yönelimli olmaktan ziyade prosedürel olan kodlar için geçerlidir. Functional Decompositionda  class isimleri genellikle fonksiyon isimlerine benzer olup classlar tek bir fonksiyon veya tek bir processle kısıtlanır. Ayrıca tüm sınıf propertyleri özeldir ve yalnızca sınıfın içinde kullanılır.  Geliştiriciler, çok sayıda alt rutin çağrısı yapan bir “ana” rutin üzerinden, sınıf hiyerarşisini tamamen yok sayarak bir sınıf haline getirme eğiliminde olurlar.</a:t>
            </a:r>
            <a:endParaRPr lang="tr-TR"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5202300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sz="7200" b="0" i="0" dirty="0">
                <a:solidFill>
                  <a:schemeClr val="tx1"/>
                </a:solidFill>
                <a:effectLst/>
                <a:latin typeface="sohne"/>
              </a:rPr>
              <a:t>OTHER DESIGN PATTERNS</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DİĞER TASARIM DESENLERİ</a:t>
            </a:r>
          </a:p>
        </p:txBody>
      </p:sp>
    </p:spTree>
    <p:extLst>
      <p:ext uri="{BB962C8B-B14F-4D97-AF65-F5344CB8AC3E}">
        <p14:creationId xmlns:p14="http://schemas.microsoft.com/office/powerpoint/2010/main" val="24329971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817201" y="464794"/>
            <a:ext cx="7156532" cy="769811"/>
          </a:xfrm>
        </p:spPr>
        <p:txBody>
          <a:bodyPr>
            <a:normAutofit fontScale="90000"/>
          </a:bodyPr>
          <a:lstStyle/>
          <a:p>
            <a:r>
              <a:rPr lang="tr-TR" sz="4800" b="0" i="0" dirty="0">
                <a:solidFill>
                  <a:schemeClr val="tx1"/>
                </a:solidFill>
                <a:effectLst/>
                <a:latin typeface="sohne"/>
              </a:rPr>
              <a:t>REPOSITORY DESIGN PATTERNS</a:t>
            </a:r>
            <a:endParaRPr lang="tr-TR"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marL="0" indent="0" algn="l" fontAlgn="base">
              <a:buNone/>
            </a:pPr>
            <a:r>
              <a:rPr lang="tr-TR" sz="1160" b="0" i="0" dirty="0">
                <a:solidFill>
                  <a:srgbClr val="333333"/>
                </a:solidFill>
                <a:effectLst/>
                <a:latin typeface="Source Sans Pro" panose="020B0503030403020204" pitchFamily="34" charset="0"/>
              </a:rPr>
              <a:t>Veri merkezli yazılımların iş katmanlarından veriye ulaşım işlemleri sırasında meydana gelen ve gözardı edilen bazı ayrıntılar, yazılımın ilerki aşamalarında önümüze bir çığ misali yığılıp kalmaktadır. Özellikle katmanlı mimaride geliştirilen yazılımlarda iş kuralları ve katmanlar, düzgün  oluşturulmadığı taktirde bir işi N defa yapmak zorunda kalabiliriz. Ancak nesneye yönelik (object oriented) yapıların ilkelerinden biri de, bir kuralı bir kez belirleyip N kez çalıştırmaktır. Örneğin veritabanındaki öğrenciler tablosuna öğrenci eklemeyi yapan bir nesne ve bir metod olmalıdır.</a:t>
            </a:r>
            <a:endParaRPr lang="tr-TR" sz="1160" b="0" i="0" dirty="0">
              <a:solidFill>
                <a:srgbClr val="666666"/>
              </a:solidFill>
              <a:effectLst/>
              <a:latin typeface="Source Sans Pro" panose="020B0503030403020204" pitchFamily="34" charset="0"/>
            </a:endParaRPr>
          </a:p>
          <a:p>
            <a:pPr marL="0" indent="0" algn="l" fontAlgn="base">
              <a:buNone/>
            </a:pPr>
            <a:r>
              <a:rPr lang="tr-TR" sz="1160" b="0" i="0" dirty="0">
                <a:solidFill>
                  <a:srgbClr val="333333"/>
                </a:solidFill>
                <a:effectLst/>
                <a:latin typeface="Source Sans Pro" panose="020B0503030403020204" pitchFamily="34" charset="0"/>
              </a:rPr>
              <a:t>İş katmanında dikkat edilmesi gereken bazı kurallar vardır. Bunlar:</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Kod tekrarlarından kaçınmak</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Hata yakalamayı kolaylaştırmak</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Kod yazımını ve okunuşunu kolaylaştırmak</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Test edilebilir bir yapı kurgulamak</a:t>
            </a:r>
            <a:endParaRPr lang="tr-TR" sz="1160" b="0" i="0" dirty="0">
              <a:solidFill>
                <a:srgbClr val="666666"/>
              </a:solidFill>
              <a:effectLst/>
              <a:latin typeface="Source Sans Pro" panose="020B0503030403020204" pitchFamily="34" charset="0"/>
            </a:endParaRPr>
          </a:p>
          <a:p>
            <a:pPr marL="0" indent="0" algn="l" fontAlgn="base">
              <a:buNone/>
            </a:pPr>
            <a:r>
              <a:rPr lang="tr-TR" sz="1160" b="0" i="0" dirty="0">
                <a:solidFill>
                  <a:srgbClr val="333333"/>
                </a:solidFill>
                <a:effectLst/>
                <a:latin typeface="Source Sans Pro" panose="020B0503030403020204" pitchFamily="34" charset="0"/>
              </a:rPr>
              <a:t>Repository pattern de bizi bu kurallara uymaya zorlamaktadır. Peki repository pattern nedir?</a:t>
            </a:r>
          </a:p>
          <a:p>
            <a:pPr marL="0" indent="0" algn="l" fontAlgn="base">
              <a:buNone/>
            </a:pPr>
            <a:r>
              <a:rPr lang="tr-TR" sz="1160" b="1" i="0" dirty="0">
                <a:solidFill>
                  <a:srgbClr val="333333"/>
                </a:solidFill>
                <a:effectLst/>
                <a:latin typeface="inherit"/>
              </a:rPr>
              <a:t>Veri merkezli uygulamalarda veriye erişimin ve yönetimin tek noktaya indirilmesini sağlayan bir tasarım desenidir.</a:t>
            </a:r>
            <a:r>
              <a:rPr lang="tr-TR" sz="1160" b="0" i="0" dirty="0">
                <a:solidFill>
                  <a:srgbClr val="333333"/>
                </a:solidFill>
                <a:effectLst/>
                <a:latin typeface="Source Sans Pro" panose="020B0503030403020204" pitchFamily="34" charset="0"/>
              </a:rPr>
              <a:t> Veri merkezli uygulama olması şart değil elbette. Ama bu yazıdaki uygulama veriye erişim kurallarını belirleyen bir örnek üzerinden yürütülecektir.</a:t>
            </a:r>
            <a:endParaRPr lang="tr-TR" sz="1160" b="0" i="0" dirty="0">
              <a:solidFill>
                <a:srgbClr val="666666"/>
              </a:solidFill>
              <a:effectLst/>
              <a:latin typeface="Source Sans Pro" panose="020B0503030403020204" pitchFamily="34" charset="0"/>
            </a:endParaRPr>
          </a:p>
          <a:p>
            <a:pPr marL="0" indent="0" algn="l" fontAlgn="base">
              <a:buNone/>
            </a:pPr>
            <a:r>
              <a:rPr lang="tr-TR" sz="1160" b="0" i="0" dirty="0">
                <a:solidFill>
                  <a:srgbClr val="333333"/>
                </a:solidFill>
                <a:effectLst/>
                <a:latin typeface="Source Sans Pro" panose="020B0503030403020204" pitchFamily="34" charset="0"/>
              </a:rPr>
              <a:t>Örneğimiz, bir ASP.NET MVC web uygulaması içerisinden alınmış repository uygulanışını göstermektedir. Verileri, tek noktadan taşıma işlemini yapacak olan repository yapısı da Entity Framework altyapısını kullanmaktadır. Repository pattern için kullanılan teknoloji çokta önemli değildir. MVC veya Entity Framewok gibi detaylara bu örnekte gerek yoktur, yeri gelmişken bahsetmeden geçemedim. İstersek kendi veri katmanımızı (data layer) hazırlayarak da yola devam edebiliriz.</a:t>
            </a:r>
          </a:p>
          <a:p>
            <a:pPr algn="l" fontAlgn="base"/>
            <a:r>
              <a:rPr lang="tr-TR" sz="1160" b="0" i="0" dirty="0">
                <a:solidFill>
                  <a:srgbClr val="333333"/>
                </a:solidFill>
                <a:effectLst/>
                <a:latin typeface="Source Sans Pro" panose="020B0503030403020204" pitchFamily="34" charset="0"/>
              </a:rPr>
              <a:t>ASP.NET MVC mimarisinin tanıtımı konusunda en etkili örnek olan açık kaynak kodlu </a:t>
            </a:r>
            <a:r>
              <a:rPr lang="tr-TR" sz="1160" b="1" i="0" dirty="0">
                <a:solidFill>
                  <a:srgbClr val="333333"/>
                </a:solidFill>
                <a:effectLst/>
                <a:latin typeface="inherit"/>
              </a:rPr>
              <a:t>Nerddinner</a:t>
            </a:r>
            <a:r>
              <a:rPr lang="tr-TR" sz="1160" b="0" i="0" dirty="0">
                <a:solidFill>
                  <a:srgbClr val="333333"/>
                </a:solidFill>
                <a:effectLst/>
                <a:latin typeface="Source Sans Pro" panose="020B0503030403020204" pitchFamily="34" charset="0"/>
              </a:rPr>
              <a:t> uygulaması üzerinden işlemlerimizi yürütmeye çalışacağız. Neden hazır bir uygulama üzerinden gittim? Kendim de bir sınıf hazırlayıp burada kullanabilirdim pek tabi. Ancak, Nerddinner uygulamasını merak edip bakmanızı da istedim, çok faydalı olacağından eminim.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Nerddinner nedir? Hikaye olarak, insanların yemek yiyebilecek yerleri internet üzerinden kaydedebilecekleri veya daha önceden, başkaları tarafından kaydedilen yemek yenilebilecek yerleri görebilmelerini sağlamak şeklinde özetlenebilir. Bu kısmı da yeri gelmişken kısaca özetledikten sonra konumuza dönebiliriz.</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Projede yemek yerleri,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tablosunda tutulmaktadır. Entity framework tarafında da, veritabaındaki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tablosu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sınıfı tarafından temsil edilmektedir. Bu noktada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tablosuna CRUD(Create, Update, Delete) işlemlerini gerçekleştirebilmek için bir arayüz (interface) tanımlanır. Bu arayüzü uygulayan(implement) eden sınıflar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tablosuna CRUD işlemlerini yapmaya hazır demektir.</a:t>
            </a:r>
            <a:endParaRPr lang="tr-TR" sz="116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1330710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817201" y="464794"/>
            <a:ext cx="7156532" cy="769811"/>
          </a:xfrm>
        </p:spPr>
        <p:txBody>
          <a:bodyPr>
            <a:normAutofit fontScale="90000"/>
          </a:bodyPr>
          <a:lstStyle/>
          <a:p>
            <a:r>
              <a:rPr lang="tr-TR" sz="4800" b="0" i="0" dirty="0">
                <a:solidFill>
                  <a:schemeClr val="tx1"/>
                </a:solidFill>
                <a:effectLst/>
                <a:latin typeface="sohne"/>
              </a:rPr>
              <a:t>REPOSITORY DESIGN PATTERNS</a:t>
            </a:r>
            <a:endParaRPr lang="tr-TR" dirty="0"/>
          </a:p>
        </p:txBody>
      </p:sp>
      <p:pic>
        <p:nvPicPr>
          <p:cNvPr id="6" name="Resim 5">
            <a:extLst>
              <a:ext uri="{FF2B5EF4-FFF2-40B4-BE49-F238E27FC236}">
                <a16:creationId xmlns:a16="http://schemas.microsoft.com/office/drawing/2014/main" id="{E84CE642-06FB-12F7-280D-0EF7BCF0C2D6}"/>
              </a:ext>
            </a:extLst>
          </p:cNvPr>
          <p:cNvPicPr>
            <a:picLocks noChangeAspect="1"/>
          </p:cNvPicPr>
          <p:nvPr/>
        </p:nvPicPr>
        <p:blipFill>
          <a:blip r:embed="rId2"/>
          <a:stretch>
            <a:fillRect/>
          </a:stretch>
        </p:blipFill>
        <p:spPr>
          <a:xfrm>
            <a:off x="427049" y="1031405"/>
            <a:ext cx="4020111" cy="2905530"/>
          </a:xfrm>
          <a:prstGeom prst="rect">
            <a:avLst/>
          </a:prstGeom>
        </p:spPr>
      </p:pic>
      <p:pic>
        <p:nvPicPr>
          <p:cNvPr id="9" name="Resim 8">
            <a:extLst>
              <a:ext uri="{FF2B5EF4-FFF2-40B4-BE49-F238E27FC236}">
                <a16:creationId xmlns:a16="http://schemas.microsoft.com/office/drawing/2014/main" id="{F03122AB-0115-706F-ED52-BA56AAD712C0}"/>
              </a:ext>
            </a:extLst>
          </p:cNvPr>
          <p:cNvPicPr>
            <a:picLocks noChangeAspect="1"/>
          </p:cNvPicPr>
          <p:nvPr/>
        </p:nvPicPr>
        <p:blipFill>
          <a:blip r:embed="rId3"/>
          <a:stretch>
            <a:fillRect/>
          </a:stretch>
        </p:blipFill>
        <p:spPr>
          <a:xfrm>
            <a:off x="4447160" y="1031405"/>
            <a:ext cx="4780303" cy="5158601"/>
          </a:xfrm>
          <a:prstGeom prst="rect">
            <a:avLst/>
          </a:prstGeom>
        </p:spPr>
      </p:pic>
      <p:pic>
        <p:nvPicPr>
          <p:cNvPr id="11" name="Resim 10">
            <a:extLst>
              <a:ext uri="{FF2B5EF4-FFF2-40B4-BE49-F238E27FC236}">
                <a16:creationId xmlns:a16="http://schemas.microsoft.com/office/drawing/2014/main" id="{C41866CA-C599-3B10-A4C6-EF7476A9A1E1}"/>
              </a:ext>
            </a:extLst>
          </p:cNvPr>
          <p:cNvPicPr>
            <a:picLocks noChangeAspect="1"/>
          </p:cNvPicPr>
          <p:nvPr/>
        </p:nvPicPr>
        <p:blipFill>
          <a:blip r:embed="rId4"/>
          <a:stretch>
            <a:fillRect/>
          </a:stretch>
        </p:blipFill>
        <p:spPr>
          <a:xfrm>
            <a:off x="9227463" y="1031405"/>
            <a:ext cx="2600470" cy="3033881"/>
          </a:xfrm>
          <a:prstGeom prst="rect">
            <a:avLst/>
          </a:prstGeom>
        </p:spPr>
      </p:pic>
    </p:spTree>
    <p:extLst>
      <p:ext uri="{BB962C8B-B14F-4D97-AF65-F5344CB8AC3E}">
        <p14:creationId xmlns:p14="http://schemas.microsoft.com/office/powerpoint/2010/main" val="16960137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Nesne Programlama Yönetimi Tanımı</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150" b="1" i="0" dirty="0">
                <a:solidFill>
                  <a:srgbClr val="405261"/>
                </a:solidFill>
                <a:effectLst/>
                <a:latin typeface="AvenirBold"/>
              </a:rPr>
              <a:t>Object Oriented Programming</a:t>
            </a:r>
            <a:r>
              <a:rPr lang="tr-TR" sz="1150" b="0" i="0" dirty="0">
                <a:solidFill>
                  <a:srgbClr val="405261"/>
                </a:solidFill>
                <a:effectLst/>
                <a:latin typeface="AvenirRegular"/>
              </a:rPr>
              <a:t> yani Nesne Yönelimli Programlama, her işlevin nesnel olarak soyutlandığı bir programlama şeklidir.</a:t>
            </a:r>
          </a:p>
          <a:p>
            <a:pPr algn="l"/>
            <a:r>
              <a:rPr lang="tr-TR" sz="1150" b="0" i="0" dirty="0">
                <a:solidFill>
                  <a:srgbClr val="405261"/>
                </a:solidFill>
                <a:effectLst/>
                <a:latin typeface="AvenirRegular"/>
              </a:rPr>
              <a:t>Bu açıklamayı daha da örnekleyerek açıklarsak, gerçek hayatta gördüğümüz birçok nesnenin bilgisayar ortamına aktarılma şeklidir. Yani bir nesnenin rengi, durumu, ismi, üretim yılı gibi birçok özelliklerin bilgisayar ortamında gösterilmesi buna örnek olarak verilebilir.</a:t>
            </a:r>
          </a:p>
          <a:p>
            <a:pPr algn="l"/>
            <a:r>
              <a:rPr lang="tr-TR" sz="1150" b="0" i="0" dirty="0">
                <a:solidFill>
                  <a:srgbClr val="405261"/>
                </a:solidFill>
                <a:effectLst/>
                <a:latin typeface="AvenirRegular"/>
              </a:rPr>
              <a:t>1960’lı yılların sonuna doğru ortaya çıkan bu programlama şekli, o dönemlerde yazılım dünyasının yaşadığı sıkıntının sonucudur.</a:t>
            </a:r>
          </a:p>
          <a:p>
            <a:pPr algn="l"/>
            <a:r>
              <a:rPr lang="tr-TR" sz="1150" b="0" i="0" dirty="0">
                <a:solidFill>
                  <a:srgbClr val="405261"/>
                </a:solidFill>
                <a:effectLst/>
                <a:latin typeface="AvenirRegular"/>
              </a:rPr>
              <a:t>Yazılımların karışıklığı ve boyutlarının artması, belirli bir nitelik düzeyini korumak için gereken maliyeti, zamanı ve çabayı arttırıyordu. </a:t>
            </a:r>
            <a:r>
              <a:rPr lang="tr-TR" sz="1150" b="1" i="0" dirty="0">
                <a:solidFill>
                  <a:srgbClr val="405261"/>
                </a:solidFill>
                <a:effectLst/>
                <a:latin typeface="AvenirBold"/>
              </a:rPr>
              <a:t>OOP</a:t>
            </a:r>
            <a:r>
              <a:rPr lang="tr-TR" sz="1150" b="0" i="0" dirty="0">
                <a:solidFill>
                  <a:srgbClr val="405261"/>
                </a:solidFill>
                <a:effectLst/>
                <a:latin typeface="AvenirRegular"/>
              </a:rPr>
              <a:t> bu soruna karşı çözüm olarak getiren özelliği yazılımdaki birimselliği yüksek oranda benimsemesidir.</a:t>
            </a:r>
          </a:p>
        </p:txBody>
      </p:sp>
    </p:spTree>
    <p:extLst>
      <p:ext uri="{BB962C8B-B14F-4D97-AF65-F5344CB8AC3E}">
        <p14:creationId xmlns:p14="http://schemas.microsoft.com/office/powerpoint/2010/main" val="707235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817201" y="464794"/>
            <a:ext cx="7156532" cy="769811"/>
          </a:xfrm>
        </p:spPr>
        <p:txBody>
          <a:bodyPr>
            <a:normAutofit fontScale="90000"/>
          </a:bodyPr>
          <a:lstStyle/>
          <a:p>
            <a:r>
              <a:rPr lang="tr-TR" sz="4800" b="0" i="0" dirty="0">
                <a:solidFill>
                  <a:schemeClr val="tx1"/>
                </a:solidFill>
                <a:effectLst/>
                <a:latin typeface="sohne"/>
              </a:rPr>
              <a:t>REPOSITORY DESIGN PATTERNS</a:t>
            </a:r>
            <a:endParaRPr lang="tr-TR"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marL="0" indent="0" algn="l" fontAlgn="base">
              <a:buNone/>
            </a:pPr>
            <a:r>
              <a:rPr lang="tr-TR" sz="1200" b="0" i="0" dirty="0">
                <a:solidFill>
                  <a:srgbClr val="333333"/>
                </a:solidFill>
                <a:effectLst/>
                <a:latin typeface="Source Sans Pro" panose="020B0503030403020204" pitchFamily="34" charset="0"/>
              </a:rPr>
              <a:t>Buradaki </a:t>
            </a:r>
            <a:r>
              <a:rPr lang="tr-TR" sz="1200" b="1" i="0" dirty="0">
                <a:solidFill>
                  <a:srgbClr val="333333"/>
                </a:solidFill>
                <a:effectLst/>
                <a:latin typeface="inherit"/>
              </a:rPr>
              <a:t>NerdDinnerEntities</a:t>
            </a:r>
            <a:r>
              <a:rPr lang="tr-TR" sz="1200" b="0" i="0" dirty="0">
                <a:solidFill>
                  <a:srgbClr val="333333"/>
                </a:solidFill>
                <a:effectLst/>
                <a:latin typeface="Source Sans Pro" panose="020B0503030403020204" pitchFamily="34" charset="0"/>
              </a:rPr>
              <a:t> tipi Entity Framework tarafına ait, </a:t>
            </a:r>
            <a:r>
              <a:rPr lang="tr-TR" sz="1200" b="1" i="0" dirty="0">
                <a:solidFill>
                  <a:srgbClr val="333333"/>
                </a:solidFill>
                <a:effectLst/>
                <a:latin typeface="inherit"/>
              </a:rPr>
              <a:t>ObjectContext</a:t>
            </a:r>
            <a:r>
              <a:rPr lang="tr-TR" sz="1200" b="0" i="0" dirty="0">
                <a:solidFill>
                  <a:srgbClr val="333333"/>
                </a:solidFill>
                <a:effectLst/>
                <a:latin typeface="Source Sans Pro" panose="020B0503030403020204" pitchFamily="34" charset="0"/>
              </a:rPr>
              <a:t> tipinden türemiş ve kullanıcı tarafından oluşturulan nesneleri alıp kaydetme, güncelleme veya silme işlemleri için oluşturulmuş, motor(engine) görevindeki sınıftır.</a:t>
            </a:r>
            <a:endParaRPr lang="tr-TR" sz="1200" b="0" i="0" dirty="0">
              <a:solidFill>
                <a:srgbClr val="666666"/>
              </a:solidFill>
              <a:effectLst/>
              <a:latin typeface="Source Sans Pro" panose="020B0503030403020204" pitchFamily="34" charset="0"/>
            </a:endParaRPr>
          </a:p>
          <a:p>
            <a:pPr marL="0" indent="0" algn="l" fontAlgn="base">
              <a:buNone/>
            </a:pPr>
            <a:r>
              <a:rPr lang="tr-TR" sz="1200" b="1" i="0" dirty="0">
                <a:solidFill>
                  <a:srgbClr val="333333"/>
                </a:solidFill>
                <a:effectLst/>
                <a:latin typeface="inherit"/>
              </a:rPr>
              <a:t>Save</a:t>
            </a:r>
            <a:r>
              <a:rPr lang="tr-TR" sz="1200" b="0" i="0" dirty="0">
                <a:solidFill>
                  <a:srgbClr val="333333"/>
                </a:solidFill>
                <a:effectLst/>
                <a:latin typeface="Source Sans Pro" panose="020B0503030403020204" pitchFamily="34" charset="0"/>
              </a:rPr>
              <a:t> metodu içerisinde de zaten </a:t>
            </a:r>
            <a:r>
              <a:rPr lang="tr-TR" sz="1200" b="1" i="0" dirty="0">
                <a:solidFill>
                  <a:srgbClr val="333333"/>
                </a:solidFill>
                <a:effectLst/>
                <a:latin typeface="inherit"/>
              </a:rPr>
              <a:t>NerdDinnerEntities</a:t>
            </a:r>
            <a:r>
              <a:rPr lang="tr-TR" sz="1200" b="0" i="0" dirty="0">
                <a:solidFill>
                  <a:srgbClr val="333333"/>
                </a:solidFill>
                <a:effectLst/>
                <a:latin typeface="Source Sans Pro" panose="020B0503030403020204" pitchFamily="34" charset="0"/>
              </a:rPr>
              <a:t> tipinin </a:t>
            </a:r>
            <a:r>
              <a:rPr lang="tr-TR" sz="1200" b="1" i="0" dirty="0">
                <a:solidFill>
                  <a:srgbClr val="333333"/>
                </a:solidFill>
                <a:effectLst/>
                <a:latin typeface="inherit"/>
              </a:rPr>
              <a:t>SaveChanges</a:t>
            </a:r>
            <a:r>
              <a:rPr lang="tr-TR" sz="1200" b="0" i="0" dirty="0">
                <a:solidFill>
                  <a:srgbClr val="333333"/>
                </a:solidFill>
                <a:effectLst/>
                <a:latin typeface="Source Sans Pro" panose="020B0503030403020204" pitchFamily="34" charset="0"/>
              </a:rPr>
              <a:t> metodu çağrılmıştır ki bu metod, yapılan değişiklikleri veritabanına yansıtır.</a:t>
            </a:r>
            <a:endParaRPr lang="tr-TR" sz="1200" b="0" i="0" dirty="0">
              <a:solidFill>
                <a:srgbClr val="666666"/>
              </a:solidFill>
              <a:effectLst/>
              <a:latin typeface="Source Sans Pro" panose="020B0503030403020204" pitchFamily="34" charset="0"/>
            </a:endParaRPr>
          </a:p>
          <a:p>
            <a:pPr marL="0" indent="0" algn="l" fontAlgn="base">
              <a:buNone/>
            </a:pPr>
            <a:r>
              <a:rPr lang="tr-TR" sz="1200" b="0" i="0" dirty="0">
                <a:solidFill>
                  <a:srgbClr val="333333"/>
                </a:solidFill>
                <a:effectLst/>
                <a:latin typeface="Source Sans Pro" panose="020B0503030403020204" pitchFamily="34" charset="0"/>
              </a:rPr>
              <a:t>Artık Dinner tipindeki bir nesnenin veritabaına kaydedilmesi, güncellenmesi veya silinmesi gibi işlemlerden sorumlu olan sınıf </a:t>
            </a:r>
            <a:r>
              <a:rPr lang="tr-TR" sz="1200" b="1" i="0" dirty="0">
                <a:solidFill>
                  <a:srgbClr val="333333"/>
                </a:solidFill>
                <a:effectLst/>
                <a:latin typeface="inherit"/>
              </a:rPr>
              <a:t>DinnerRepository</a:t>
            </a:r>
            <a:r>
              <a:rPr lang="tr-TR" sz="1200" b="0" i="0" dirty="0">
                <a:solidFill>
                  <a:srgbClr val="333333"/>
                </a:solidFill>
                <a:effectLst/>
                <a:latin typeface="Source Sans Pro" panose="020B0503030403020204" pitchFamily="34" charset="0"/>
              </a:rPr>
              <a:t> sınıfıdır. Başka hiçbir yerde bu işlemler için kod yazmaya gerek yoktur. Bir süre sonra, sistemde tarihe göre arama işlemi yapılmak istendiğinde, ilgili metod </a:t>
            </a:r>
            <a:r>
              <a:rPr lang="tr-TR" sz="1200" b="1" i="0" dirty="0">
                <a:solidFill>
                  <a:srgbClr val="333333"/>
                </a:solidFill>
                <a:effectLst/>
                <a:latin typeface="inherit"/>
              </a:rPr>
              <a:t>IDinnerRepository</a:t>
            </a:r>
            <a:r>
              <a:rPr lang="tr-TR" sz="1200" b="0" i="0" dirty="0">
                <a:solidFill>
                  <a:srgbClr val="333333"/>
                </a:solidFill>
                <a:effectLst/>
                <a:latin typeface="Source Sans Pro" panose="020B0503030403020204" pitchFamily="34" charset="0"/>
              </a:rPr>
              <a:t> arayüzünde belirlenerek, </a:t>
            </a:r>
            <a:r>
              <a:rPr lang="tr-TR" sz="1200" b="1" i="0" dirty="0">
                <a:solidFill>
                  <a:srgbClr val="333333"/>
                </a:solidFill>
                <a:effectLst/>
                <a:latin typeface="inherit"/>
              </a:rPr>
              <a:t>DinnerRepository </a:t>
            </a:r>
            <a:r>
              <a:rPr lang="tr-TR" sz="1200" b="0" i="0" dirty="0">
                <a:solidFill>
                  <a:srgbClr val="333333"/>
                </a:solidFill>
                <a:effectLst/>
                <a:latin typeface="Source Sans Pro" panose="020B0503030403020204" pitchFamily="34" charset="0"/>
              </a:rPr>
              <a:t>sınıfına uygulandığında işlem tamamdır. Tek sorumluluk(Single Responsibility)  </a:t>
            </a:r>
            <a:r>
              <a:rPr lang="tr-TR" sz="1200" b="1" i="0" dirty="0">
                <a:solidFill>
                  <a:srgbClr val="333333"/>
                </a:solidFill>
                <a:effectLst/>
                <a:latin typeface="inherit"/>
              </a:rPr>
              <a:t>DinnerRepository</a:t>
            </a:r>
            <a:r>
              <a:rPr lang="tr-TR" sz="1200" b="0" i="0" dirty="0">
                <a:solidFill>
                  <a:srgbClr val="333333"/>
                </a:solidFill>
                <a:effectLst/>
                <a:latin typeface="Source Sans Pro" panose="020B0503030403020204" pitchFamily="34" charset="0"/>
              </a:rPr>
              <a:t> sınıfına aittir. Bu sayede yazılım kurallarından “</a:t>
            </a:r>
            <a:r>
              <a:rPr lang="tr-TR" sz="1200" b="1" i="0" dirty="0">
                <a:solidFill>
                  <a:srgbClr val="333333"/>
                </a:solidFill>
                <a:effectLst/>
                <a:latin typeface="inherit"/>
              </a:rPr>
              <a:t>Tek Sorumluluk</a:t>
            </a:r>
            <a:r>
              <a:rPr lang="tr-TR" sz="1200" b="0" i="0" dirty="0">
                <a:solidFill>
                  <a:srgbClr val="333333"/>
                </a:solidFill>
                <a:effectLst/>
                <a:latin typeface="Source Sans Pro" panose="020B0503030403020204" pitchFamily="34" charset="0"/>
              </a:rPr>
              <a:t>” ilkesine de uymuş olduk.</a:t>
            </a:r>
            <a:endParaRPr lang="tr-TR" sz="1200" b="0" i="0" dirty="0">
              <a:solidFill>
                <a:srgbClr val="666666"/>
              </a:solidFill>
              <a:effectLst/>
              <a:latin typeface="Source Sans Pro" panose="020B0503030403020204" pitchFamily="34" charset="0"/>
            </a:endParaRPr>
          </a:p>
          <a:p>
            <a:pPr marL="0" indent="0" algn="l" fontAlgn="base">
              <a:buNone/>
            </a:pPr>
            <a:r>
              <a:rPr lang="tr-TR" sz="1200" b="0" i="0" dirty="0">
                <a:solidFill>
                  <a:srgbClr val="333333"/>
                </a:solidFill>
                <a:effectLst/>
                <a:latin typeface="Source Sans Pro" panose="020B0503030403020204" pitchFamily="34" charset="0"/>
              </a:rPr>
              <a:t>Repository pattern sayesinde test edilebilirlik te mümkün hale gelmektedir. Bu daha ayrıntılı bir konu olduğu için ileriki yazılarımızda işlemeye çalışacağız.</a:t>
            </a:r>
            <a:endParaRPr lang="tr-TR" sz="1200" b="0" i="0" dirty="0">
              <a:solidFill>
                <a:srgbClr val="666666"/>
              </a:solidFill>
              <a:effectLst/>
              <a:latin typeface="Source Sans Pro" panose="020B0503030403020204" pitchFamily="34" charset="0"/>
            </a:endParaRPr>
          </a:p>
          <a:p>
            <a:pPr marL="0" indent="0" algn="l" fontAlgn="base">
              <a:buNone/>
            </a:pPr>
            <a:r>
              <a:rPr lang="tr-TR" sz="1200" b="0" i="0" dirty="0">
                <a:solidFill>
                  <a:srgbClr val="333333"/>
                </a:solidFill>
                <a:effectLst/>
                <a:latin typeface="Source Sans Pro" panose="020B0503030403020204" pitchFamily="34" charset="0"/>
              </a:rPr>
              <a:t>Repository patternle karşılaşmadan önce, kendi kendime desenler oluşturup, tek noktadan veri yönetimini sağlamaya çalışıyordum. Ancak bu desen bana daha düzgün geldi ve artık bu deseni iyice benimsedim. Test gücünü de gördükten sonra vazgeçilmezim oldu. Herkese de tavsiye ederim.</a:t>
            </a:r>
            <a:endParaRPr lang="tr-TR" sz="120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487647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204467" y="439394"/>
            <a:ext cx="7783066" cy="769811"/>
          </a:xfrm>
        </p:spPr>
        <p:txBody>
          <a:bodyPr>
            <a:normAutofit fontScale="90000"/>
          </a:bodyPr>
          <a:lstStyle/>
          <a:p>
            <a:r>
              <a:rPr lang="tr-TR" sz="4800" b="0" i="0" dirty="0">
                <a:solidFill>
                  <a:schemeClr val="tx1"/>
                </a:solidFill>
                <a:effectLst/>
                <a:latin typeface="sohne"/>
              </a:rPr>
              <a:t>DEPENDENCY INJECTION PATTERN</a:t>
            </a:r>
            <a:endParaRPr lang="tr-TR"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algn="l" fontAlgn="base"/>
            <a:r>
              <a:rPr lang="tr-TR" sz="1160" b="0" i="0" dirty="0">
                <a:solidFill>
                  <a:srgbClr val="333333"/>
                </a:solidFill>
                <a:effectLst/>
                <a:latin typeface="Source Sans Pro" panose="020B0503030403020204" pitchFamily="34" charset="0"/>
              </a:rPr>
              <a:t>Martin Fowler’in ortaya attığı Dependency Injection(DI) – Bağımlılık Enjeksiyonu kavramını inceleyecek ve nasıl uygulandığını örneklendireceğiz. Öncelikle “Nedir bu Dependency Injection?” sorusuyla başlayalım.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Dependency Injection’ı özetle anlatmak gerekirse; bağımlılık oluşturacak parçaların ayrılıp, bunların dışardan verilmesiyle sistem içerisindeki bağımlılığı minimize etme işlemidir. EEee yani!</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Yani, temel olarak oluşturacağınız bir sınıf içerisinde başka bir sınıfın nesnesini kullanacaksanız new anahtar sözcüğüyle oluşturmamanız gerektiğini söyleyen bir yaklaşımdır. Gereken nesnenin ya Constructor’dan ya da Setter metoduyla parametre olarak alınması gerektiğini vurgulamaktadır. Böylece iki sınıfı birbirinden izole etmiş olduğumuzu savunmaktadır. Ha doğru mudur?, dibine kadar doğrudur…</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Daha da özetlememiz gerekirse yazılımı oluşturan yapılar kaçınılmaz olarak birbirleri ile ilişkilidir. Lakin bu ilişkinin bir bağa ve sınırlandırmaya sebep olmaması için mümkün mertebe ilişkiyi gevşek tutmak önemlidir. Biz buna Loosely Coupled yani Gevşek Bağlılık diyoruz.</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Bundan dolayı yazılımı oluşturan yapıların birbirleri ile olan sıkı bağ azalacağı için uygulamaya yeni özellikler eklenip çıkartılabilmesi kolay hale gelecektir. Bu durumu şöyle örneklendirelim.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Elimizde “A” ve “B” sınıfı olsun. “A” sınıfında “B” nesnesi üretildiğini düşünün. Yazımızın devamında da örneklendireceğimiz gibi “A” sınıfı “B” sınıfına bağlı hale gelmiştir. Gün geldi “B” nesnesinde bir değişiklik olduğu zaman mecbur gidip “A” sınıfında da bu değişiklik üzerine çalışma yapmamız gerekecektir. Tamam, eğer burada konuştuğumuz gibi projeniz iki sınıftan ibaretse hiç Dependency Injection mevzusuna girmeden gidip “A” sınıfında değişikliği yapmanız mantıklıdır. Ama yüzlerce class’lardan oluşan bir proje için bunu denemenizi pek tavsiye etmem. </a:t>
            </a:r>
            <a:r>
              <a:rPr lang="tr-TR" sz="1160" b="0" i="0" dirty="0" err="1">
                <a:solidFill>
                  <a:srgbClr val="333333"/>
                </a:solidFill>
                <a:effectLst/>
                <a:latin typeface="Source Sans Pro" panose="020B0503030403020204" pitchFamily="34" charset="0"/>
              </a:rPr>
              <a:t>Eee</a:t>
            </a:r>
            <a:r>
              <a:rPr lang="tr-TR" sz="1160" b="0" i="0" dirty="0">
                <a:solidFill>
                  <a:srgbClr val="333333"/>
                </a:solidFill>
                <a:effectLst/>
                <a:latin typeface="Source Sans Pro" panose="020B0503030403020204" pitchFamily="34" charset="0"/>
              </a:rPr>
              <a:t>, peki ne yapacağız? diye sorarsanız eğer, “A” </a:t>
            </a:r>
            <a:r>
              <a:rPr lang="tr-TR" sz="1160" b="0" i="0" dirty="0" err="1">
                <a:solidFill>
                  <a:srgbClr val="333333"/>
                </a:solidFill>
                <a:effectLst/>
                <a:latin typeface="Source Sans Pro" panose="020B0503030403020204" pitchFamily="34" charset="0"/>
              </a:rPr>
              <a:t>nın</a:t>
            </a:r>
            <a:r>
              <a:rPr lang="tr-TR" sz="1160" b="0" i="0" dirty="0">
                <a:solidFill>
                  <a:srgbClr val="333333"/>
                </a:solidFill>
                <a:effectLst/>
                <a:latin typeface="Source Sans Pro" panose="020B0503030403020204" pitchFamily="34" charset="0"/>
              </a:rPr>
              <a:t> “B” ye olan bağımlılığını minumuma indirgeyeceğiz. Tabi bunun nasıl yapıldığını yazının devamında irdeleyeceğiz.</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İşte bu tarz bir durumda Dependency Injection tekniğini uygulayarak uygulama içerisinde değiştirilmesi, müdahale edilmesi gereken yerler minumuma inecektir.</a:t>
            </a:r>
          </a:p>
          <a:p>
            <a:pPr algn="l" fontAlgn="base"/>
            <a:r>
              <a:rPr lang="tr-TR" sz="1160" b="0" i="0" dirty="0">
                <a:solidFill>
                  <a:srgbClr val="333333"/>
                </a:solidFill>
                <a:effectLst/>
                <a:latin typeface="Source Sans Pro" panose="020B0503030403020204" pitchFamily="34" charset="0"/>
              </a:rPr>
              <a:t>Dependency </a:t>
            </a:r>
            <a:r>
              <a:rPr lang="tr-TR" sz="1160" b="0" i="0" dirty="0" err="1">
                <a:solidFill>
                  <a:srgbClr val="333333"/>
                </a:solidFill>
                <a:effectLst/>
                <a:latin typeface="Source Sans Pro" panose="020B0503030403020204" pitchFamily="34" charset="0"/>
              </a:rPr>
              <a:t>Injection’ın</a:t>
            </a:r>
            <a:r>
              <a:rPr lang="tr-TR" sz="1160" b="0" i="0" dirty="0">
                <a:solidFill>
                  <a:srgbClr val="333333"/>
                </a:solidFill>
                <a:effectLst/>
                <a:latin typeface="Source Sans Pro" panose="020B0503030403020204" pitchFamily="34" charset="0"/>
              </a:rPr>
              <a:t> teferruatlarına girmeden önce dikkat etmeniz gereken husus şudur ki; Dependency Injection çoğu zaman Dependency </a:t>
            </a:r>
            <a:r>
              <a:rPr lang="tr-TR" sz="1160" b="0" i="0" dirty="0" err="1">
                <a:solidFill>
                  <a:srgbClr val="333333"/>
                </a:solidFill>
                <a:effectLst/>
                <a:latin typeface="Source Sans Pro" panose="020B0503030403020204" pitchFamily="34" charset="0"/>
              </a:rPr>
              <a:t>Inversion</a:t>
            </a:r>
            <a:r>
              <a:rPr lang="tr-TR" sz="1160" b="0" i="0" dirty="0">
                <a:solidFill>
                  <a:srgbClr val="333333"/>
                </a:solidFill>
                <a:effectLst/>
                <a:latin typeface="Source Sans Pro" panose="020B0503030403020204" pitchFamily="34" charset="0"/>
              </a:rPr>
              <a:t> ile karıştırılır. Fakat Dependency </a:t>
            </a:r>
            <a:r>
              <a:rPr lang="tr-TR" sz="1160" b="0" i="0" dirty="0" err="1">
                <a:solidFill>
                  <a:srgbClr val="333333"/>
                </a:solidFill>
                <a:effectLst/>
                <a:latin typeface="Source Sans Pro" panose="020B0503030403020204" pitchFamily="34" charset="0"/>
              </a:rPr>
              <a:t>Inversion</a:t>
            </a:r>
            <a:r>
              <a:rPr lang="tr-TR" sz="1160" b="0" i="0" dirty="0">
                <a:solidFill>
                  <a:srgbClr val="333333"/>
                </a:solidFill>
                <a:effectLst/>
                <a:latin typeface="Source Sans Pro" panose="020B0503030403020204" pitchFamily="34" charset="0"/>
              </a:rPr>
              <a:t> problem çözmeye yarayan bir prensip iken Dependency Injection ise bu prensibi uygulayan bir Design </a:t>
            </a:r>
            <a:r>
              <a:rPr lang="tr-TR" sz="1160" b="0" i="0" dirty="0" err="1">
                <a:solidFill>
                  <a:srgbClr val="333333"/>
                </a:solidFill>
                <a:effectLst/>
                <a:latin typeface="Source Sans Pro" panose="020B0503030403020204" pitchFamily="34" charset="0"/>
              </a:rPr>
              <a:t>Pattern’dir</a:t>
            </a:r>
            <a:r>
              <a:rPr lang="tr-TR" sz="1160" b="0" i="0" dirty="0">
                <a:solidFill>
                  <a:srgbClr val="333333"/>
                </a:solidFill>
                <a:effectLst/>
                <a:latin typeface="Source Sans Pro" panose="020B0503030403020204" pitchFamily="34" charset="0"/>
              </a:rPr>
              <a:t>.</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Şimdi Dependency </a:t>
            </a:r>
            <a:r>
              <a:rPr lang="tr-TR" sz="1160" b="0" i="0" dirty="0" err="1">
                <a:solidFill>
                  <a:srgbClr val="333333"/>
                </a:solidFill>
                <a:effectLst/>
                <a:latin typeface="Source Sans Pro" panose="020B0503030403020204" pitchFamily="34" charset="0"/>
              </a:rPr>
              <a:t>Injection’ın</a:t>
            </a:r>
            <a:r>
              <a:rPr lang="tr-TR" sz="1160" b="0" i="0" dirty="0">
                <a:solidFill>
                  <a:srgbClr val="333333"/>
                </a:solidFill>
                <a:effectLst/>
                <a:latin typeface="Source Sans Pro" panose="020B0503030403020204" pitchFamily="34" charset="0"/>
              </a:rPr>
              <a:t> tasarımını uygulama durumlarını konuşalım…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DI, aşağıdaki iki teknikle uygulanabilmektedir.</a:t>
            </a:r>
            <a:endParaRPr lang="tr-TR" sz="1160" b="0" i="0" dirty="0">
              <a:solidFill>
                <a:srgbClr val="666666"/>
              </a:solidFill>
              <a:effectLst/>
              <a:latin typeface="Source Sans Pro" panose="020B0503030403020204" pitchFamily="34" charset="0"/>
            </a:endParaRPr>
          </a:p>
          <a:p>
            <a:pPr algn="l" fontAlgn="base">
              <a:buFont typeface="Arial" panose="020B0604020202020204" pitchFamily="34" charset="0"/>
              <a:buChar char="•"/>
            </a:pPr>
            <a:r>
              <a:rPr lang="tr-TR" sz="1160" b="0" i="0" dirty="0" err="1">
                <a:solidFill>
                  <a:srgbClr val="333333"/>
                </a:solidFill>
                <a:effectLst/>
                <a:latin typeface="Source Sans Pro" panose="020B0503030403020204" pitchFamily="34" charset="0"/>
              </a:rPr>
              <a:t>Constructor</a:t>
            </a:r>
            <a:r>
              <a:rPr lang="tr-TR" sz="1160" b="0" i="0" dirty="0">
                <a:solidFill>
                  <a:srgbClr val="333333"/>
                </a:solidFill>
                <a:effectLst/>
                <a:latin typeface="Source Sans Pro" panose="020B0503030403020204" pitchFamily="34" charset="0"/>
              </a:rPr>
              <a:t> Injection(</a:t>
            </a:r>
            <a:r>
              <a:rPr lang="tr-TR" sz="1160" b="0" i="0" dirty="0" err="1">
                <a:solidFill>
                  <a:srgbClr val="333333"/>
                </a:solidFill>
                <a:effectLst/>
                <a:latin typeface="Source Sans Pro" panose="020B0503030403020204" pitchFamily="34" charset="0"/>
              </a:rPr>
              <a:t>Constructor</a:t>
            </a:r>
            <a:r>
              <a:rPr lang="tr-TR" sz="1160" b="0" i="0" dirty="0">
                <a:solidFill>
                  <a:srgbClr val="333333"/>
                </a:solidFill>
                <a:effectLst/>
                <a:latin typeface="Source Sans Pro" panose="020B0503030403020204" pitchFamily="34" charset="0"/>
              </a:rPr>
              <a:t> </a:t>
            </a:r>
            <a:r>
              <a:rPr lang="tr-TR" sz="1160" b="0" i="0" dirty="0" err="1">
                <a:solidFill>
                  <a:srgbClr val="333333"/>
                </a:solidFill>
                <a:effectLst/>
                <a:latin typeface="Source Sans Pro" panose="020B0503030403020204" pitchFamily="34" charset="0"/>
              </a:rPr>
              <a:t>Based</a:t>
            </a:r>
            <a:r>
              <a:rPr lang="tr-TR" sz="1160" b="0" i="0" dirty="0">
                <a:solidFill>
                  <a:srgbClr val="333333"/>
                </a:solidFill>
                <a:effectLst/>
                <a:latin typeface="Source Sans Pro" panose="020B0503030403020204" pitchFamily="34" charset="0"/>
              </a:rPr>
              <a:t> </a:t>
            </a:r>
            <a:r>
              <a:rPr lang="tr-TR" sz="1160" b="0" i="0" dirty="0" err="1">
                <a:solidFill>
                  <a:srgbClr val="333333"/>
                </a:solidFill>
                <a:effectLst/>
                <a:latin typeface="Source Sans Pro" panose="020B0503030403020204" pitchFamily="34" charset="0"/>
              </a:rPr>
              <a:t>Dependecy</a:t>
            </a:r>
            <a:r>
              <a:rPr lang="tr-TR" sz="1160" b="0" i="0" dirty="0">
                <a:solidFill>
                  <a:srgbClr val="333333"/>
                </a:solidFill>
                <a:effectLst/>
                <a:latin typeface="Source Sans Pro" panose="020B0503030403020204" pitchFamily="34" charset="0"/>
              </a:rPr>
              <a:t> Injection)</a:t>
            </a:r>
            <a:endParaRPr lang="tr-TR" sz="1160" b="0" i="0" dirty="0">
              <a:solidFill>
                <a:srgbClr val="666666"/>
              </a:solidFill>
              <a:effectLst/>
              <a:latin typeface="Source Sans Pro" panose="020B0503030403020204" pitchFamily="34" charset="0"/>
            </a:endParaRPr>
          </a:p>
          <a:p>
            <a:pPr algn="l" fontAlgn="base">
              <a:buFont typeface="Arial" panose="020B0604020202020204" pitchFamily="34" charset="0"/>
              <a:buChar char="•"/>
            </a:pPr>
            <a:r>
              <a:rPr lang="tr-TR" sz="1160" b="0" i="0" dirty="0">
                <a:solidFill>
                  <a:srgbClr val="333333"/>
                </a:solidFill>
                <a:effectLst/>
                <a:latin typeface="Source Sans Pro" panose="020B0503030403020204" pitchFamily="34" charset="0"/>
              </a:rPr>
              <a:t>Setter Injection(Setter </a:t>
            </a:r>
            <a:r>
              <a:rPr lang="tr-TR" sz="1160" b="0" i="0" dirty="0" err="1">
                <a:solidFill>
                  <a:srgbClr val="333333"/>
                </a:solidFill>
                <a:effectLst/>
                <a:latin typeface="Source Sans Pro" panose="020B0503030403020204" pitchFamily="34" charset="0"/>
              </a:rPr>
              <a:t>Based</a:t>
            </a:r>
            <a:r>
              <a:rPr lang="tr-TR" sz="1160" b="0" i="0" dirty="0">
                <a:solidFill>
                  <a:srgbClr val="333333"/>
                </a:solidFill>
                <a:effectLst/>
                <a:latin typeface="Source Sans Pro" panose="020B0503030403020204" pitchFamily="34" charset="0"/>
              </a:rPr>
              <a:t> Dependency Injection)</a:t>
            </a:r>
            <a:endParaRPr lang="tr-TR" sz="1160" b="0" i="0" dirty="0">
              <a:solidFill>
                <a:srgbClr val="666666"/>
              </a:solidFill>
              <a:effectLst/>
              <a:latin typeface="Source Sans Pro" panose="020B0503030403020204" pitchFamily="34" charset="0"/>
            </a:endParaRPr>
          </a:p>
          <a:p>
            <a:pPr algn="l" fontAlgn="base"/>
            <a:endParaRPr lang="tr-TR" sz="120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30303029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204467" y="439394"/>
            <a:ext cx="7783066" cy="769811"/>
          </a:xfrm>
        </p:spPr>
        <p:txBody>
          <a:bodyPr>
            <a:normAutofit fontScale="90000"/>
          </a:bodyPr>
          <a:lstStyle/>
          <a:p>
            <a:r>
              <a:rPr lang="tr-TR" sz="4800" b="0" i="0" dirty="0">
                <a:solidFill>
                  <a:schemeClr val="tx1"/>
                </a:solidFill>
                <a:effectLst/>
                <a:latin typeface="sohne"/>
              </a:rPr>
              <a:t>DEPENDENCY INJECTION PATTERN</a:t>
            </a:r>
            <a:endParaRPr lang="tr-TR" dirty="0"/>
          </a:p>
        </p:txBody>
      </p:sp>
      <p:pic>
        <p:nvPicPr>
          <p:cNvPr id="6" name="Resim 5">
            <a:extLst>
              <a:ext uri="{FF2B5EF4-FFF2-40B4-BE49-F238E27FC236}">
                <a16:creationId xmlns:a16="http://schemas.microsoft.com/office/drawing/2014/main" id="{7D2DFCDB-C0F1-9680-BDE9-26B8F9A24948}"/>
              </a:ext>
            </a:extLst>
          </p:cNvPr>
          <p:cNvPicPr>
            <a:picLocks noChangeAspect="1"/>
          </p:cNvPicPr>
          <p:nvPr/>
        </p:nvPicPr>
        <p:blipFill>
          <a:blip r:embed="rId2"/>
          <a:stretch>
            <a:fillRect/>
          </a:stretch>
        </p:blipFill>
        <p:spPr>
          <a:xfrm>
            <a:off x="406297" y="1209205"/>
            <a:ext cx="2375417" cy="5063067"/>
          </a:xfrm>
          <a:prstGeom prst="rect">
            <a:avLst/>
          </a:prstGeom>
        </p:spPr>
      </p:pic>
      <p:pic>
        <p:nvPicPr>
          <p:cNvPr id="9" name="Resim 8">
            <a:extLst>
              <a:ext uri="{FF2B5EF4-FFF2-40B4-BE49-F238E27FC236}">
                <a16:creationId xmlns:a16="http://schemas.microsoft.com/office/drawing/2014/main" id="{FAB67605-E222-4E2F-338B-8D508DDF91EA}"/>
              </a:ext>
            </a:extLst>
          </p:cNvPr>
          <p:cNvPicPr>
            <a:picLocks noChangeAspect="1"/>
          </p:cNvPicPr>
          <p:nvPr/>
        </p:nvPicPr>
        <p:blipFill>
          <a:blip r:embed="rId3"/>
          <a:stretch>
            <a:fillRect/>
          </a:stretch>
        </p:blipFill>
        <p:spPr>
          <a:xfrm>
            <a:off x="2863714" y="1209205"/>
            <a:ext cx="1943371" cy="1381318"/>
          </a:xfrm>
          <a:prstGeom prst="rect">
            <a:avLst/>
          </a:prstGeom>
        </p:spPr>
      </p:pic>
      <p:pic>
        <p:nvPicPr>
          <p:cNvPr id="11" name="Resim 10">
            <a:extLst>
              <a:ext uri="{FF2B5EF4-FFF2-40B4-BE49-F238E27FC236}">
                <a16:creationId xmlns:a16="http://schemas.microsoft.com/office/drawing/2014/main" id="{D3FAEE2D-C652-8297-2622-5E18274D5F77}"/>
              </a:ext>
            </a:extLst>
          </p:cNvPr>
          <p:cNvPicPr>
            <a:picLocks noChangeAspect="1"/>
          </p:cNvPicPr>
          <p:nvPr/>
        </p:nvPicPr>
        <p:blipFill>
          <a:blip r:embed="rId4"/>
          <a:stretch>
            <a:fillRect/>
          </a:stretch>
        </p:blipFill>
        <p:spPr>
          <a:xfrm>
            <a:off x="4840479" y="1209205"/>
            <a:ext cx="1764776" cy="5147731"/>
          </a:xfrm>
          <a:prstGeom prst="rect">
            <a:avLst/>
          </a:prstGeom>
        </p:spPr>
      </p:pic>
      <p:pic>
        <p:nvPicPr>
          <p:cNvPr id="13" name="Resim 12">
            <a:extLst>
              <a:ext uri="{FF2B5EF4-FFF2-40B4-BE49-F238E27FC236}">
                <a16:creationId xmlns:a16="http://schemas.microsoft.com/office/drawing/2014/main" id="{95E9EFF3-2E7B-601A-DBD2-A23EEA8DF290}"/>
              </a:ext>
            </a:extLst>
          </p:cNvPr>
          <p:cNvPicPr>
            <a:picLocks noChangeAspect="1"/>
          </p:cNvPicPr>
          <p:nvPr/>
        </p:nvPicPr>
        <p:blipFill>
          <a:blip r:embed="rId5"/>
          <a:stretch>
            <a:fillRect/>
          </a:stretch>
        </p:blipFill>
        <p:spPr>
          <a:xfrm>
            <a:off x="2863714" y="2687209"/>
            <a:ext cx="1936720" cy="1580269"/>
          </a:xfrm>
          <a:prstGeom prst="rect">
            <a:avLst/>
          </a:prstGeom>
        </p:spPr>
      </p:pic>
      <p:pic>
        <p:nvPicPr>
          <p:cNvPr id="15" name="Resim 14">
            <a:extLst>
              <a:ext uri="{FF2B5EF4-FFF2-40B4-BE49-F238E27FC236}">
                <a16:creationId xmlns:a16="http://schemas.microsoft.com/office/drawing/2014/main" id="{41B87E46-44BB-E4BD-1416-62F5AE3927AF}"/>
              </a:ext>
            </a:extLst>
          </p:cNvPr>
          <p:cNvPicPr>
            <a:picLocks noChangeAspect="1"/>
          </p:cNvPicPr>
          <p:nvPr/>
        </p:nvPicPr>
        <p:blipFill>
          <a:blip r:embed="rId6"/>
          <a:stretch>
            <a:fillRect/>
          </a:stretch>
        </p:blipFill>
        <p:spPr>
          <a:xfrm>
            <a:off x="6645300" y="1209205"/>
            <a:ext cx="4420217" cy="4610743"/>
          </a:xfrm>
          <a:prstGeom prst="rect">
            <a:avLst/>
          </a:prstGeom>
        </p:spPr>
      </p:pic>
    </p:spTree>
    <p:extLst>
      <p:ext uri="{BB962C8B-B14F-4D97-AF65-F5344CB8AC3E}">
        <p14:creationId xmlns:p14="http://schemas.microsoft.com/office/powerpoint/2010/main" val="41820535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508000" y="439394"/>
            <a:ext cx="11209867" cy="769811"/>
          </a:xfrm>
        </p:spPr>
        <p:txBody>
          <a:bodyPr>
            <a:normAutofit/>
          </a:bodyPr>
          <a:lstStyle/>
          <a:p>
            <a:pPr algn="ctr"/>
            <a:r>
              <a:rPr lang="en-US" sz="3200" b="0" i="0" dirty="0">
                <a:solidFill>
                  <a:schemeClr val="tx1"/>
                </a:solidFill>
                <a:effectLst/>
                <a:latin typeface="sohne"/>
              </a:rPr>
              <a:t>GENERIC REPOSITORY DESIGN PATTERN WITH UNIT OF WORK</a:t>
            </a:r>
            <a:endParaRPr lang="tr-TR" sz="3200"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algn="l" fontAlgn="base"/>
            <a:r>
              <a:rPr lang="tr-TR" sz="1100" b="0" i="0" dirty="0">
                <a:effectLst/>
                <a:latin typeface="Source Sans Pro" panose="020B0503030403020204" pitchFamily="34" charset="0"/>
              </a:rPr>
              <a:t>Unit of Work kalıbını veritabanı ile yapılacak bütün işlemleri tek bir kanaldan yürütme ve bir yerde hafızada tutmayı amaçlar. Bu sebeple katmanlı mimaride DAL(Data Acces Layer) içerisinde yer alır. Unit of Work yapılan işlemlerin bir birim üzerinden ele alıp, bu olayları saklayan daha sonra ise toplu halde kaydedilmesi, bir hata ile karşılaşıldığında geri alınması ve ya iptal edilmesini sağlamaktır.</a:t>
            </a:r>
          </a:p>
          <a:p>
            <a:pPr algn="l" fontAlgn="base"/>
            <a:r>
              <a:rPr lang="tr-TR" sz="1100" b="0" i="0" dirty="0">
                <a:effectLst/>
                <a:latin typeface="Source Sans Pro" panose="020B0503030403020204" pitchFamily="34" charset="0"/>
              </a:rPr>
              <a:t>Unit of Work tasarım kalıbı genellikle repository tasarım kalıbıyla birlikte kullanılmaktadır. Ancak bu şart değildir. Elinizde CRUD işlemlerinin yapıldığı sınıflar olması da yeterlidir. Ana mantık bir DBContext’i Repository sınıflarımıza vermektir.</a:t>
            </a:r>
          </a:p>
          <a:p>
            <a:pPr algn="l" fontAlgn="base"/>
            <a:r>
              <a:rPr lang="tr-TR" sz="1100" b="1" i="0" dirty="0">
                <a:effectLst/>
                <a:latin typeface="inherit"/>
              </a:rPr>
              <a:t>Temel olarak ;</a:t>
            </a:r>
            <a:endParaRPr lang="tr-TR" sz="1100" b="0" i="0" dirty="0">
              <a:effectLst/>
              <a:latin typeface="Source Sans Pro" panose="020B0503030403020204" pitchFamily="34" charset="0"/>
            </a:endParaRPr>
          </a:p>
          <a:p>
            <a:pPr algn="l" fontAlgn="base"/>
            <a:r>
              <a:rPr lang="tr-TR" sz="1100" b="1" i="0" dirty="0">
                <a:effectLst/>
                <a:latin typeface="inherit"/>
              </a:rPr>
              <a:t>1. </a:t>
            </a:r>
            <a:r>
              <a:rPr lang="tr-TR" sz="1100" b="0" i="0" dirty="0">
                <a:effectLst/>
                <a:latin typeface="Source Sans Pro" panose="020B0503030403020204" pitchFamily="34" charset="0"/>
              </a:rPr>
              <a:t>CRUD işlemlerinin yapıldığı sınıflara Unit Of Work içerisinden DbContext verilmeli.</a:t>
            </a:r>
          </a:p>
          <a:p>
            <a:pPr algn="l" fontAlgn="base"/>
            <a:r>
              <a:rPr lang="tr-TR" sz="1100" b="1" i="0" dirty="0">
                <a:effectLst/>
                <a:latin typeface="inherit"/>
              </a:rPr>
              <a:t>2.</a:t>
            </a:r>
            <a:r>
              <a:rPr lang="tr-TR" sz="1100" b="0" i="0" dirty="0">
                <a:effectLst/>
                <a:latin typeface="Source Sans Pro" panose="020B0503030403020204" pitchFamily="34" charset="0"/>
              </a:rPr>
              <a:t>CRUD işlemini yapan sınıf kaydetme işlemlerini DBContext ‘in SubmitChanges() metodunu çağırmamalı onun yerine işlemler Unit of Work sınıfına yazılmış Save() metodu çağırmalı. Yani tüm işlemleri Unit of workte yapacağımızdan save işlemi de unit of workte bulunmalı.</a:t>
            </a:r>
          </a:p>
          <a:p>
            <a:pPr algn="l" fontAlgn="base"/>
            <a:r>
              <a:rPr lang="tr-TR" sz="1100" b="1" i="0" dirty="0">
                <a:effectLst/>
                <a:latin typeface="inherit"/>
              </a:rPr>
              <a:t>3.</a:t>
            </a:r>
            <a:r>
              <a:rPr lang="tr-TR" sz="1100" b="0" i="0" dirty="0">
                <a:effectLst/>
                <a:latin typeface="Source Sans Pro" panose="020B0503030403020204" pitchFamily="34" charset="0"/>
              </a:rPr>
              <a:t>İşlemleri veri tabanına aktarma sırasında hata ile karşılaşıldığında Rollback işlemleri için metot yazılmalı.</a:t>
            </a:r>
          </a:p>
          <a:p>
            <a:pPr algn="l" fontAlgn="base"/>
            <a:r>
              <a:rPr lang="tr-TR" sz="1100" b="1" i="0" dirty="0">
                <a:effectLst/>
                <a:latin typeface="inherit"/>
              </a:rPr>
              <a:t>Avantajları</a:t>
            </a:r>
            <a:endParaRPr lang="tr-TR" sz="1100" b="0" i="0" dirty="0">
              <a:effectLst/>
              <a:latin typeface="Source Sans Pro" panose="020B0503030403020204" pitchFamily="34" charset="0"/>
            </a:endParaRPr>
          </a:p>
          <a:p>
            <a:pPr algn="l" fontAlgn="base"/>
            <a:r>
              <a:rPr lang="tr-TR" sz="1100" b="1" i="0" dirty="0">
                <a:effectLst/>
                <a:latin typeface="inherit"/>
              </a:rPr>
              <a:t>1. </a:t>
            </a:r>
            <a:r>
              <a:rPr lang="tr-TR" sz="1100" b="0" i="0" dirty="0">
                <a:effectLst/>
                <a:latin typeface="Source Sans Pro" panose="020B0503030403020204" pitchFamily="34" charset="0"/>
              </a:rPr>
              <a:t>Veri iletişimini tek kanaldan sağlamak.</a:t>
            </a:r>
          </a:p>
          <a:p>
            <a:pPr algn="l" fontAlgn="base"/>
            <a:r>
              <a:rPr lang="tr-TR" sz="1100" b="1" i="0" dirty="0">
                <a:effectLst/>
                <a:latin typeface="inherit"/>
              </a:rPr>
              <a:t>2. </a:t>
            </a:r>
            <a:r>
              <a:rPr lang="tr-TR" sz="1100" b="0" i="0" dirty="0">
                <a:effectLst/>
                <a:latin typeface="Source Sans Pro" panose="020B0503030403020204" pitchFamily="34" charset="0"/>
              </a:rPr>
              <a:t>Veritabanıyla alakalı bir problem meydana gelirse nereye bakmamız gerektiğini biliyor oluruz.</a:t>
            </a:r>
          </a:p>
          <a:p>
            <a:pPr algn="l" fontAlgn="base"/>
            <a:r>
              <a:rPr lang="tr-TR" sz="1100" b="1" i="0" dirty="0">
                <a:effectLst/>
                <a:latin typeface="inherit"/>
              </a:rPr>
              <a:t>3.</a:t>
            </a:r>
            <a:r>
              <a:rPr lang="tr-TR" sz="1100" b="0" i="0" dirty="0">
                <a:effectLst/>
                <a:latin typeface="Source Sans Pro" panose="020B0503030403020204" pitchFamily="34" charset="0"/>
              </a:rPr>
              <a:t> Kod tekrarının önüne geçip tekrar tekrar ihtiyaç duyulabilecek sorguları metoda bağlamak.</a:t>
            </a:r>
          </a:p>
          <a:p>
            <a:pPr algn="l" fontAlgn="base"/>
            <a:r>
              <a:rPr lang="tr-TR" sz="1100" b="1" i="0" dirty="0">
                <a:effectLst/>
                <a:latin typeface="inherit"/>
              </a:rPr>
              <a:t>4.</a:t>
            </a:r>
            <a:r>
              <a:rPr lang="tr-TR" sz="1100" b="0" i="0" dirty="0">
                <a:effectLst/>
                <a:latin typeface="Source Sans Pro" panose="020B0503030403020204" pitchFamily="34" charset="0"/>
              </a:rPr>
              <a:t> İleride entity frameworkten vazgeçip yerine bir ORM kullanacağımızı varsayalım tek dokunmamız gereken kısım DAL olacaktır.</a:t>
            </a:r>
          </a:p>
          <a:p>
            <a:pPr algn="l" fontAlgn="base"/>
            <a:r>
              <a:rPr lang="tr-TR" sz="1100" b="0" i="0" dirty="0">
                <a:effectLst/>
                <a:latin typeface="Source Sans Pro" panose="020B0503030403020204" pitchFamily="34" charset="0"/>
              </a:rPr>
              <a:t>Konuya bir örnek ile devam edelim… Örneğimizin üyeleri aşağıdaki gibi olsun</a:t>
            </a:r>
          </a:p>
          <a:p>
            <a:pPr algn="l" fontAlgn="base"/>
            <a:r>
              <a:rPr lang="tr-TR" sz="1100" b="0" i="0" dirty="0">
                <a:effectLst/>
                <a:latin typeface="Source Sans Pro" panose="020B0503030403020204" pitchFamily="34" charset="0"/>
              </a:rPr>
              <a:t>IRepository : Ortak olarak tanımlanacak repository metotlarını içerir. Get(id),GetAll(),Add(Entity),Remove(id)</a:t>
            </a:r>
            <a:br>
              <a:rPr lang="tr-TR" sz="1100" b="0" i="0" dirty="0">
                <a:effectLst/>
                <a:latin typeface="Source Sans Pro" panose="020B0503030403020204" pitchFamily="34" charset="0"/>
              </a:rPr>
            </a:br>
            <a:r>
              <a:rPr lang="tr-TR" sz="1100" b="0" i="0" dirty="0">
                <a:effectLst/>
                <a:latin typeface="Source Sans Pro" panose="020B0503030403020204" pitchFamily="34" charset="0"/>
              </a:rPr>
              <a:t>Repository : İnterfacede tanımlanan metotları doldurur.</a:t>
            </a:r>
            <a:br>
              <a:rPr lang="tr-TR" sz="1100" b="0" i="0" dirty="0">
                <a:effectLst/>
                <a:latin typeface="Source Sans Pro" panose="020B0503030403020204" pitchFamily="34" charset="0"/>
              </a:rPr>
            </a:br>
            <a:r>
              <a:rPr lang="tr-TR" sz="1100" b="0" i="0" dirty="0">
                <a:effectLst/>
                <a:latin typeface="Source Sans Pro" panose="020B0503030403020204" pitchFamily="34" charset="0"/>
              </a:rPr>
              <a:t>IDepartmentRepository : Eğer özel tanımlamamız gereken ekstra özel metotlar olursa kullanacağımız interface. IRepositoryden kalıtılmalı.</a:t>
            </a:r>
            <a:br>
              <a:rPr lang="tr-TR" sz="1100" b="0" i="0" dirty="0">
                <a:effectLst/>
                <a:latin typeface="Source Sans Pro" panose="020B0503030403020204" pitchFamily="34" charset="0"/>
              </a:rPr>
            </a:br>
            <a:r>
              <a:rPr lang="tr-TR" sz="1100" b="0" i="0" dirty="0">
                <a:effectLst/>
                <a:latin typeface="Source Sans Pro" panose="020B0503030403020204" pitchFamily="34" charset="0"/>
              </a:rPr>
              <a:t>DepartmentRepository :  İnterfacede tanımlanan metotları doldurur.</a:t>
            </a:r>
          </a:p>
          <a:p>
            <a:pPr algn="l" fontAlgn="base"/>
            <a:endParaRPr lang="tr-TR" sz="120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38950364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508000" y="439394"/>
            <a:ext cx="11209867" cy="769811"/>
          </a:xfrm>
        </p:spPr>
        <p:txBody>
          <a:bodyPr>
            <a:normAutofit/>
          </a:bodyPr>
          <a:lstStyle/>
          <a:p>
            <a:pPr algn="ctr"/>
            <a:r>
              <a:rPr lang="en-US" sz="3200" b="0" i="0" dirty="0">
                <a:solidFill>
                  <a:schemeClr val="tx1"/>
                </a:solidFill>
                <a:effectLst/>
                <a:latin typeface="sohne"/>
              </a:rPr>
              <a:t>GENERIC REPOSITORY DESIGN PATTERN WITH UNIT OF WORK</a:t>
            </a:r>
            <a:endParaRPr lang="tr-TR" sz="3200" dirty="0"/>
          </a:p>
        </p:txBody>
      </p:sp>
      <p:pic>
        <p:nvPicPr>
          <p:cNvPr id="6" name="Resim 5">
            <a:extLst>
              <a:ext uri="{FF2B5EF4-FFF2-40B4-BE49-F238E27FC236}">
                <a16:creationId xmlns:a16="http://schemas.microsoft.com/office/drawing/2014/main" id="{29520FC1-CDEF-32D0-3B99-E59E057C1B9C}"/>
              </a:ext>
            </a:extLst>
          </p:cNvPr>
          <p:cNvPicPr>
            <a:picLocks noChangeAspect="1"/>
          </p:cNvPicPr>
          <p:nvPr/>
        </p:nvPicPr>
        <p:blipFill>
          <a:blip r:embed="rId2"/>
          <a:stretch>
            <a:fillRect/>
          </a:stretch>
        </p:blipFill>
        <p:spPr>
          <a:xfrm>
            <a:off x="378582" y="1209205"/>
            <a:ext cx="3970741" cy="5209401"/>
          </a:xfrm>
          <a:prstGeom prst="rect">
            <a:avLst/>
          </a:prstGeom>
        </p:spPr>
      </p:pic>
      <p:pic>
        <p:nvPicPr>
          <p:cNvPr id="9" name="Resim 8">
            <a:extLst>
              <a:ext uri="{FF2B5EF4-FFF2-40B4-BE49-F238E27FC236}">
                <a16:creationId xmlns:a16="http://schemas.microsoft.com/office/drawing/2014/main" id="{9D280E42-6A17-A287-C41F-601CF663C777}"/>
              </a:ext>
            </a:extLst>
          </p:cNvPr>
          <p:cNvPicPr>
            <a:picLocks noChangeAspect="1"/>
          </p:cNvPicPr>
          <p:nvPr/>
        </p:nvPicPr>
        <p:blipFill>
          <a:blip r:embed="rId3"/>
          <a:stretch>
            <a:fillRect/>
          </a:stretch>
        </p:blipFill>
        <p:spPr>
          <a:xfrm>
            <a:off x="4407709" y="1209205"/>
            <a:ext cx="7251772" cy="4625782"/>
          </a:xfrm>
          <a:prstGeom prst="rect">
            <a:avLst/>
          </a:prstGeom>
        </p:spPr>
      </p:pic>
      <p:sp>
        <p:nvSpPr>
          <p:cNvPr id="10" name="Metin kutusu 9">
            <a:extLst>
              <a:ext uri="{FF2B5EF4-FFF2-40B4-BE49-F238E27FC236}">
                <a16:creationId xmlns:a16="http://schemas.microsoft.com/office/drawing/2014/main" id="{8B8EDA15-FF2A-92BA-E454-B279A8072144}"/>
              </a:ext>
            </a:extLst>
          </p:cNvPr>
          <p:cNvSpPr txBox="1"/>
          <p:nvPr/>
        </p:nvSpPr>
        <p:spPr>
          <a:xfrm>
            <a:off x="320196" y="931334"/>
            <a:ext cx="999067" cy="369332"/>
          </a:xfrm>
          <a:prstGeom prst="rect">
            <a:avLst/>
          </a:prstGeom>
          <a:noFill/>
        </p:spPr>
        <p:txBody>
          <a:bodyPr wrap="square" rtlCol="0">
            <a:spAutoFit/>
          </a:bodyPr>
          <a:lstStyle/>
          <a:p>
            <a:r>
              <a:rPr lang="tr-TR" dirty="0"/>
              <a:t>Modeller</a:t>
            </a:r>
          </a:p>
        </p:txBody>
      </p:sp>
      <p:sp>
        <p:nvSpPr>
          <p:cNvPr id="11" name="Metin kutusu 10">
            <a:extLst>
              <a:ext uri="{FF2B5EF4-FFF2-40B4-BE49-F238E27FC236}">
                <a16:creationId xmlns:a16="http://schemas.microsoft.com/office/drawing/2014/main" id="{416156B8-AA1C-C9E0-2E6B-A68FBDC68D2C}"/>
              </a:ext>
            </a:extLst>
          </p:cNvPr>
          <p:cNvSpPr txBox="1"/>
          <p:nvPr/>
        </p:nvSpPr>
        <p:spPr>
          <a:xfrm>
            <a:off x="4349323" y="931334"/>
            <a:ext cx="1230210" cy="369332"/>
          </a:xfrm>
          <a:prstGeom prst="rect">
            <a:avLst/>
          </a:prstGeom>
          <a:noFill/>
        </p:spPr>
        <p:txBody>
          <a:bodyPr wrap="square" rtlCol="0">
            <a:spAutoFit/>
          </a:bodyPr>
          <a:lstStyle/>
          <a:p>
            <a:r>
              <a:rPr lang="tr-TR" dirty="0"/>
              <a:t>Repository</a:t>
            </a:r>
          </a:p>
        </p:txBody>
      </p:sp>
    </p:spTree>
    <p:extLst>
      <p:ext uri="{BB962C8B-B14F-4D97-AF65-F5344CB8AC3E}">
        <p14:creationId xmlns:p14="http://schemas.microsoft.com/office/powerpoint/2010/main" val="3422609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508000" y="439394"/>
            <a:ext cx="11209867" cy="769811"/>
          </a:xfrm>
        </p:spPr>
        <p:txBody>
          <a:bodyPr>
            <a:normAutofit/>
          </a:bodyPr>
          <a:lstStyle/>
          <a:p>
            <a:pPr algn="ctr"/>
            <a:r>
              <a:rPr lang="en-US" sz="3200" b="0" i="0" dirty="0">
                <a:solidFill>
                  <a:schemeClr val="tx1"/>
                </a:solidFill>
                <a:effectLst/>
                <a:latin typeface="sohne"/>
              </a:rPr>
              <a:t>GENERIC REPOSITORY DESIGN PATTERN WITH UNIT OF WORK</a:t>
            </a:r>
            <a:endParaRPr lang="tr-TR" sz="3200" dirty="0"/>
          </a:p>
        </p:txBody>
      </p:sp>
      <p:pic>
        <p:nvPicPr>
          <p:cNvPr id="12" name="Resim 11">
            <a:extLst>
              <a:ext uri="{FF2B5EF4-FFF2-40B4-BE49-F238E27FC236}">
                <a16:creationId xmlns:a16="http://schemas.microsoft.com/office/drawing/2014/main" id="{478DF522-DCC8-8BC2-53C9-6B8566F09486}"/>
              </a:ext>
            </a:extLst>
          </p:cNvPr>
          <p:cNvPicPr>
            <a:picLocks noChangeAspect="1"/>
          </p:cNvPicPr>
          <p:nvPr/>
        </p:nvPicPr>
        <p:blipFill>
          <a:blip r:embed="rId2"/>
          <a:stretch>
            <a:fillRect/>
          </a:stretch>
        </p:blipFill>
        <p:spPr>
          <a:xfrm>
            <a:off x="508000" y="1209204"/>
            <a:ext cx="11235078" cy="4531195"/>
          </a:xfrm>
          <a:prstGeom prst="rect">
            <a:avLst/>
          </a:prstGeom>
        </p:spPr>
      </p:pic>
    </p:spTree>
    <p:extLst>
      <p:ext uri="{BB962C8B-B14F-4D97-AF65-F5344CB8AC3E}">
        <p14:creationId xmlns:p14="http://schemas.microsoft.com/office/powerpoint/2010/main" val="27769309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fontScale="90000"/>
          </a:bodyPr>
          <a:lstStyle>
            <a:defPPr>
              <a:defRPr lang="tr-TR"/>
            </a:defPPr>
          </a:lstStyle>
          <a:p>
            <a:pPr rtl="0">
              <a:lnSpc>
                <a:spcPct val="90000"/>
              </a:lnSpc>
            </a:pPr>
            <a:r>
              <a:rPr lang="tr-TR" sz="4800" dirty="0">
                <a:solidFill>
                  <a:schemeClr val="bg2">
                    <a:lumMod val="50000"/>
                  </a:schemeClr>
                </a:solidFill>
              </a:rPr>
              <a:t>MSSQL SERVER</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lnSpcReduction="10000"/>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SQL KULLANIMI</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GENEL DATA TİPLERİ</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DB DATA TİPLERİ</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SELECT,DISTINCT, WHERE, AND&amp;OR, ORDERBY, INSERT INTO, UPDATE, DELETE, SELECT TOP, LIKE, IN, BEETWEN, AS, INNER JOIN, LEFT JOIN, RIGHT JOIN, FULL JOIN, UNION, SELECT INTO, INSERT INTO SELECT, CREATE DB, CREATE TABLE, CONSTRAINTS, NOT NULL, UNIQE, PRIMARY KEY, FOREIGN KEY, CHECK, CREATE INDEX, DROP, ALTER, Fonksiyonlar</a:t>
            </a:r>
          </a:p>
        </p:txBody>
      </p:sp>
    </p:spTree>
    <p:extLst>
      <p:ext uri="{BB962C8B-B14F-4D97-AF65-F5344CB8AC3E}">
        <p14:creationId xmlns:p14="http://schemas.microsoft.com/office/powerpoint/2010/main" val="27437411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SQL Kullanımı Hakkında</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100" b="0" i="0" dirty="0">
                <a:solidFill>
                  <a:schemeClr val="bg1"/>
                </a:solidFill>
                <a:effectLst/>
                <a:latin typeface="calibri" panose="020F0502020204030204" pitchFamily="34" charset="0"/>
              </a:rPr>
              <a:t>SQL dili veritbanlarındaki tablolara bağlanıp veri eklemek, daha önceden eklenen verileri okumak ve veriler üzerinde işlem yapmak (güncelleme, silme) için kullanılan bir dildir. Sorgulama yapabilmek için öncelikli olarak veritabanımızda ez azından bir tablo olması gerekmektedir.  Birden fazla tablo da olabilir. Ancak ister bir tablo olsun isterse birden çok tablo olsun neticede üzerinde işlem yapmak istediğimiz tabloyu belirtmemiz gerekmektedir. Hangi tablo üzerinde çalışacağımız </a:t>
            </a:r>
            <a:r>
              <a:rPr lang="tr-TR" sz="1100" b="1" i="1" dirty="0">
                <a:solidFill>
                  <a:schemeClr val="bg1"/>
                </a:solidFill>
                <a:effectLst/>
                <a:latin typeface="calibri" panose="020F0502020204030204" pitchFamily="34" charset="0"/>
              </a:rPr>
              <a:t>FROM</a:t>
            </a:r>
            <a:r>
              <a:rPr lang="tr-TR" sz="1100" b="0" i="0" dirty="0">
                <a:solidFill>
                  <a:schemeClr val="bg1"/>
                </a:solidFill>
                <a:effectLst/>
                <a:latin typeface="calibri" panose="020F0502020204030204" pitchFamily="34" charset="0"/>
              </a:rPr>
              <a:t> ifadesi ile belirtiriz. Bu ifade SQL sorgulama dilinin temelidir ve hemen hemen bütün SQL sorgularında kullanılmaktadır. Hemen hemen dedik çünkü bazı sorgu ifadelerinde kullanılmaz. Mesela yeni bir veritabanı veya tablo oluştururken FROM ifadesi kullanılmaz.  FROM ifadesi sadece var olan verilerde sorgulama yaparken kullanılır.</a:t>
            </a:r>
          </a:p>
          <a:p>
            <a:pPr algn="l"/>
            <a:r>
              <a:rPr lang="tr-TR" sz="1100" b="0" i="0" dirty="0">
                <a:solidFill>
                  <a:schemeClr val="bg1"/>
                </a:solidFill>
                <a:effectLst/>
                <a:latin typeface="calibri" panose="020F0502020204030204" pitchFamily="34" charset="0"/>
              </a:rPr>
              <a:t>Tek başına FROM ifadesi tabi ki yetmez. FROM ile hangi tablo üzerinde işlem yapacağımız belirtiriz ancak ilgili tabloda ekleme işlemi mi, silme işlemi mi veya güncelleme işlemi mi yaptığımızı da belirtmemiz gerekmektedir. Bunun için belli başlı işlemler için hangi özel komutun kullanıldığını yandaki tabloda görebilirsiniz.</a:t>
            </a:r>
          </a:p>
        </p:txBody>
      </p:sp>
      <p:graphicFrame>
        <p:nvGraphicFramePr>
          <p:cNvPr id="2" name="Tablo 2">
            <a:extLst>
              <a:ext uri="{FF2B5EF4-FFF2-40B4-BE49-F238E27FC236}">
                <a16:creationId xmlns:a16="http://schemas.microsoft.com/office/drawing/2014/main" id="{0E0DA922-B9A2-896B-2687-088E82D2B8CA}"/>
              </a:ext>
            </a:extLst>
          </p:cNvPr>
          <p:cNvGraphicFramePr>
            <a:graphicFrameLocks noGrp="1"/>
          </p:cNvGraphicFramePr>
          <p:nvPr>
            <p:extLst>
              <p:ext uri="{D42A27DB-BD31-4B8C-83A1-F6EECF244321}">
                <p14:modId xmlns:p14="http://schemas.microsoft.com/office/powerpoint/2010/main" val="3458813867"/>
              </p:ext>
            </p:extLst>
          </p:nvPr>
        </p:nvGraphicFramePr>
        <p:xfrm>
          <a:off x="0" y="527532"/>
          <a:ext cx="8032376" cy="4790440"/>
        </p:xfrm>
        <a:graphic>
          <a:graphicData uri="http://schemas.openxmlformats.org/drawingml/2006/table">
            <a:tbl>
              <a:tblPr firstRow="1" bandRow="1">
                <a:tableStyleId>{5C22544A-7EE6-4342-B048-85BDC9FD1C3A}</a:tableStyleId>
              </a:tblPr>
              <a:tblGrid>
                <a:gridCol w="2046484">
                  <a:extLst>
                    <a:ext uri="{9D8B030D-6E8A-4147-A177-3AD203B41FA5}">
                      <a16:colId xmlns:a16="http://schemas.microsoft.com/office/drawing/2014/main" val="1318695999"/>
                    </a:ext>
                  </a:extLst>
                </a:gridCol>
                <a:gridCol w="5985892">
                  <a:extLst>
                    <a:ext uri="{9D8B030D-6E8A-4147-A177-3AD203B41FA5}">
                      <a16:colId xmlns:a16="http://schemas.microsoft.com/office/drawing/2014/main" val="1527070829"/>
                    </a:ext>
                  </a:extLst>
                </a:gridCol>
              </a:tblGrid>
              <a:tr h="370840">
                <a:tc>
                  <a:txBody>
                    <a:bodyPr/>
                    <a:lstStyle/>
                    <a:p>
                      <a:r>
                        <a:rPr lang="tr-TR" dirty="0"/>
                        <a:t>Komut</a:t>
                      </a:r>
                    </a:p>
                  </a:txBody>
                  <a:tcPr/>
                </a:tc>
                <a:tc>
                  <a:txBody>
                    <a:bodyPr/>
                    <a:lstStyle/>
                    <a:p>
                      <a:r>
                        <a:rPr lang="tr-TR" dirty="0"/>
                        <a:t>İşlem</a:t>
                      </a:r>
                    </a:p>
                  </a:txBody>
                  <a:tcPr/>
                </a:tc>
                <a:extLst>
                  <a:ext uri="{0D108BD9-81ED-4DB2-BD59-A6C34878D82A}">
                    <a16:rowId xmlns:a16="http://schemas.microsoft.com/office/drawing/2014/main" val="2118401422"/>
                  </a:ext>
                </a:extLst>
              </a:tr>
              <a:tr h="370840">
                <a:tc>
                  <a:txBody>
                    <a:bodyPr/>
                    <a:lstStyle/>
                    <a:p>
                      <a:r>
                        <a:rPr lang="tr-TR" dirty="0"/>
                        <a:t>Select</a:t>
                      </a:r>
                    </a:p>
                  </a:txBody>
                  <a:tcPr/>
                </a:tc>
                <a:tc>
                  <a:txBody>
                    <a:bodyPr/>
                    <a:lstStyle/>
                    <a:p>
                      <a:r>
                        <a:rPr lang="sv-SE" dirty="0">
                          <a:effectLst/>
                        </a:rPr>
                        <a:t> Veritabanından verileri okumak için kullanılır.</a:t>
                      </a:r>
                    </a:p>
                  </a:txBody>
                  <a:tcPr anchor="ctr"/>
                </a:tc>
                <a:extLst>
                  <a:ext uri="{0D108BD9-81ED-4DB2-BD59-A6C34878D82A}">
                    <a16:rowId xmlns:a16="http://schemas.microsoft.com/office/drawing/2014/main" val="2061114358"/>
                  </a:ext>
                </a:extLst>
              </a:tr>
              <a:tr h="370840">
                <a:tc>
                  <a:txBody>
                    <a:bodyPr/>
                    <a:lstStyle/>
                    <a:p>
                      <a:r>
                        <a:rPr lang="tr-TR" sz="1800" b="0" i="0" kern="1200" dirty="0">
                          <a:solidFill>
                            <a:schemeClr val="dk1"/>
                          </a:solidFill>
                          <a:effectLst/>
                          <a:latin typeface="+mn-lt"/>
                          <a:ea typeface="+mn-ea"/>
                          <a:cs typeface="+mn-cs"/>
                        </a:rPr>
                        <a:t>Update</a:t>
                      </a:r>
                      <a:endParaRPr lang="tr-TR" dirty="0"/>
                    </a:p>
                  </a:txBody>
                  <a:tcPr/>
                </a:tc>
                <a:tc>
                  <a:txBody>
                    <a:bodyPr/>
                    <a:lstStyle/>
                    <a:p>
                      <a:r>
                        <a:rPr lang="tr-TR" dirty="0">
                          <a:effectLst/>
                        </a:rPr>
                        <a:t> Veritabanındaki var olan bir kaydın bilgilerini güncellemede kullanılır. Örneğin yaşadığı şehir alanı İstanbul olanları Ankara'ya çevirmek gibi.</a:t>
                      </a:r>
                    </a:p>
                  </a:txBody>
                  <a:tcPr anchor="ctr"/>
                </a:tc>
                <a:extLst>
                  <a:ext uri="{0D108BD9-81ED-4DB2-BD59-A6C34878D82A}">
                    <a16:rowId xmlns:a16="http://schemas.microsoft.com/office/drawing/2014/main" val="420332145"/>
                  </a:ext>
                </a:extLst>
              </a:tr>
              <a:tr h="370840">
                <a:tc>
                  <a:txBody>
                    <a:bodyPr/>
                    <a:lstStyle/>
                    <a:p>
                      <a:r>
                        <a:rPr lang="tr-TR" sz="1800" b="0" i="0" kern="1200" dirty="0">
                          <a:solidFill>
                            <a:schemeClr val="dk1"/>
                          </a:solidFill>
                          <a:effectLst/>
                          <a:latin typeface="+mn-lt"/>
                          <a:ea typeface="+mn-ea"/>
                          <a:cs typeface="+mn-cs"/>
                        </a:rPr>
                        <a:t>Delete</a:t>
                      </a:r>
                      <a:endParaRPr lang="tr-TR" dirty="0"/>
                    </a:p>
                  </a:txBody>
                  <a:tcPr/>
                </a:tc>
                <a:tc>
                  <a:txBody>
                    <a:bodyPr/>
                    <a:lstStyle/>
                    <a:p>
                      <a:r>
                        <a:rPr lang="tr-TR" dirty="0">
                          <a:effectLst/>
                        </a:rPr>
                        <a:t> Veritabanındaki bir kaydı silme için kullanılır.</a:t>
                      </a:r>
                    </a:p>
                  </a:txBody>
                  <a:tcPr anchor="ctr"/>
                </a:tc>
                <a:extLst>
                  <a:ext uri="{0D108BD9-81ED-4DB2-BD59-A6C34878D82A}">
                    <a16:rowId xmlns:a16="http://schemas.microsoft.com/office/drawing/2014/main" val="686093533"/>
                  </a:ext>
                </a:extLst>
              </a:tr>
              <a:tr h="370840">
                <a:tc>
                  <a:txBody>
                    <a:bodyPr/>
                    <a:lstStyle/>
                    <a:p>
                      <a:r>
                        <a:rPr lang="tr-TR" dirty="0">
                          <a:effectLst/>
                        </a:rPr>
                        <a:t>Insert Into</a:t>
                      </a:r>
                    </a:p>
                  </a:txBody>
                  <a:tcPr anchor="ctr"/>
                </a:tc>
                <a:tc>
                  <a:txBody>
                    <a:bodyPr/>
                    <a:lstStyle/>
                    <a:p>
                      <a:r>
                        <a:rPr lang="tr-TR" dirty="0">
                          <a:effectLst/>
                        </a:rPr>
                        <a:t> Veritabanına yeni bir kayıt eklemek için kullanılır.</a:t>
                      </a:r>
                    </a:p>
                  </a:txBody>
                  <a:tcPr anchor="ctr"/>
                </a:tc>
                <a:extLst>
                  <a:ext uri="{0D108BD9-81ED-4DB2-BD59-A6C34878D82A}">
                    <a16:rowId xmlns:a16="http://schemas.microsoft.com/office/drawing/2014/main" val="2955502779"/>
                  </a:ext>
                </a:extLst>
              </a:tr>
              <a:tr h="370840">
                <a:tc>
                  <a:txBody>
                    <a:bodyPr/>
                    <a:lstStyle/>
                    <a:p>
                      <a:r>
                        <a:rPr lang="tr-TR" dirty="0">
                          <a:effectLst/>
                        </a:rPr>
                        <a:t>Create Database</a:t>
                      </a:r>
                    </a:p>
                  </a:txBody>
                  <a:tcPr anchor="ctr"/>
                </a:tc>
                <a:tc>
                  <a:txBody>
                    <a:bodyPr/>
                    <a:lstStyle/>
                    <a:p>
                      <a:r>
                        <a:rPr lang="tr-TR" dirty="0">
                          <a:effectLst/>
                        </a:rPr>
                        <a:t> Yeni bir veritabanı oluşturmak için kullanılır.</a:t>
                      </a:r>
                    </a:p>
                  </a:txBody>
                  <a:tcPr anchor="ctr"/>
                </a:tc>
                <a:extLst>
                  <a:ext uri="{0D108BD9-81ED-4DB2-BD59-A6C34878D82A}">
                    <a16:rowId xmlns:a16="http://schemas.microsoft.com/office/drawing/2014/main" val="1990195335"/>
                  </a:ext>
                </a:extLst>
              </a:tr>
              <a:tr h="370840">
                <a:tc>
                  <a:txBody>
                    <a:bodyPr/>
                    <a:lstStyle/>
                    <a:p>
                      <a:r>
                        <a:rPr lang="tr-TR" dirty="0">
                          <a:effectLst/>
                        </a:rPr>
                        <a:t>Alter Database</a:t>
                      </a:r>
                    </a:p>
                  </a:txBody>
                  <a:tcPr anchor="ctr"/>
                </a:tc>
                <a:tc>
                  <a:txBody>
                    <a:bodyPr/>
                    <a:lstStyle/>
                    <a:p>
                      <a:r>
                        <a:rPr lang="tr-TR" dirty="0">
                          <a:effectLst/>
                        </a:rPr>
                        <a:t> Mevcut veritabanı özelliklerinde değişiklik yapmak için kullanılır.</a:t>
                      </a:r>
                    </a:p>
                  </a:txBody>
                  <a:tcPr anchor="ctr"/>
                </a:tc>
                <a:extLst>
                  <a:ext uri="{0D108BD9-81ED-4DB2-BD59-A6C34878D82A}">
                    <a16:rowId xmlns:a16="http://schemas.microsoft.com/office/drawing/2014/main" val="3994556483"/>
                  </a:ext>
                </a:extLst>
              </a:tr>
              <a:tr h="370840">
                <a:tc>
                  <a:txBody>
                    <a:bodyPr/>
                    <a:lstStyle/>
                    <a:p>
                      <a:r>
                        <a:rPr lang="tr-TR" dirty="0">
                          <a:effectLst/>
                        </a:rPr>
                        <a:t>Create Table</a:t>
                      </a:r>
                    </a:p>
                  </a:txBody>
                  <a:tcPr anchor="ctr"/>
                </a:tc>
                <a:tc>
                  <a:txBody>
                    <a:bodyPr/>
                    <a:lstStyle/>
                    <a:p>
                      <a:r>
                        <a:rPr lang="tr-TR" dirty="0">
                          <a:effectLst/>
                        </a:rPr>
                        <a:t> Veritabanına yeni bir tablo eklemek için kullanılır.</a:t>
                      </a:r>
                    </a:p>
                  </a:txBody>
                  <a:tcPr anchor="ctr"/>
                </a:tc>
                <a:extLst>
                  <a:ext uri="{0D108BD9-81ED-4DB2-BD59-A6C34878D82A}">
                    <a16:rowId xmlns:a16="http://schemas.microsoft.com/office/drawing/2014/main" val="3307688305"/>
                  </a:ext>
                </a:extLst>
              </a:tr>
              <a:tr h="370840">
                <a:tc>
                  <a:txBody>
                    <a:bodyPr/>
                    <a:lstStyle/>
                    <a:p>
                      <a:r>
                        <a:rPr lang="tr-TR" dirty="0">
                          <a:effectLst/>
                        </a:rPr>
                        <a:t>Alter Table</a:t>
                      </a:r>
                    </a:p>
                  </a:txBody>
                  <a:tcPr anchor="ctr"/>
                </a:tc>
                <a:tc>
                  <a:txBody>
                    <a:bodyPr/>
                    <a:lstStyle/>
                    <a:p>
                      <a:r>
                        <a:rPr lang="tr-TR" dirty="0">
                          <a:effectLst/>
                        </a:rPr>
                        <a:t> Mevcut tablo özelliklerinde işlem yapmak için kullanılır. Bu komut ile mevcut kayıtlar üzerinde işlem yapılmaz.</a:t>
                      </a:r>
                    </a:p>
                  </a:txBody>
                  <a:tcPr anchor="ctr"/>
                </a:tc>
                <a:extLst>
                  <a:ext uri="{0D108BD9-81ED-4DB2-BD59-A6C34878D82A}">
                    <a16:rowId xmlns:a16="http://schemas.microsoft.com/office/drawing/2014/main" val="414269096"/>
                  </a:ext>
                </a:extLst>
              </a:tr>
              <a:tr h="370840">
                <a:tc>
                  <a:txBody>
                    <a:bodyPr/>
                    <a:lstStyle/>
                    <a:p>
                      <a:r>
                        <a:rPr lang="tr-TR" dirty="0">
                          <a:effectLst/>
                        </a:rPr>
                        <a:t>Drop Table</a:t>
                      </a:r>
                    </a:p>
                  </a:txBody>
                  <a:tcPr anchor="ctr"/>
                </a:tc>
                <a:tc>
                  <a:txBody>
                    <a:bodyPr/>
                    <a:lstStyle/>
                    <a:p>
                      <a:r>
                        <a:rPr lang="tr-TR" dirty="0">
                          <a:effectLst/>
                        </a:rPr>
                        <a:t> Veritabanı içindeki bir tabloyu silmek için kullanılır. Bu işlem ile ilgili tablodaki kayıtlar da silinir.</a:t>
                      </a:r>
                    </a:p>
                  </a:txBody>
                  <a:tcPr anchor="ctr"/>
                </a:tc>
                <a:extLst>
                  <a:ext uri="{0D108BD9-81ED-4DB2-BD59-A6C34878D82A}">
                    <a16:rowId xmlns:a16="http://schemas.microsoft.com/office/drawing/2014/main" val="263356303"/>
                  </a:ext>
                </a:extLst>
              </a:tr>
            </a:tbl>
          </a:graphicData>
        </a:graphic>
      </p:graphicFrame>
    </p:spTree>
    <p:extLst>
      <p:ext uri="{BB962C8B-B14F-4D97-AF65-F5344CB8AC3E}">
        <p14:creationId xmlns:p14="http://schemas.microsoft.com/office/powerpoint/2010/main" val="18706701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SQL Genel Data Tipleri</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200" b="0" i="0" dirty="0">
                <a:solidFill>
                  <a:schemeClr val="bg1"/>
                </a:solidFill>
                <a:effectLst/>
                <a:latin typeface="calibri" panose="020F0502020204030204" pitchFamily="34" charset="0"/>
              </a:rPr>
              <a:t>Tablo üzerindeki her bir alanın bir veri tipi vardır. Veritabanını tasarlarken hangi alanın hangi veri tipinde olduğunu belirlemek oldukça önemlidir. Daha sonra bir alandan veri çekmek istenirse alanın tipine göre veri çekmek işlemi gerekecektir.</a:t>
            </a:r>
          </a:p>
          <a:p>
            <a:pPr algn="l"/>
            <a:r>
              <a:rPr lang="tr-TR" sz="1200" dirty="0">
                <a:solidFill>
                  <a:schemeClr val="bg1"/>
                </a:solidFill>
                <a:latin typeface="calibri" panose="020F0502020204030204" pitchFamily="34" charset="0"/>
              </a:rPr>
              <a:t>Yandaki</a:t>
            </a:r>
            <a:r>
              <a:rPr lang="tr-TR" sz="1200" b="0" i="0" dirty="0">
                <a:solidFill>
                  <a:schemeClr val="bg1"/>
                </a:solidFill>
                <a:effectLst/>
                <a:latin typeface="calibri" panose="020F0502020204030204" pitchFamily="34" charset="0"/>
              </a:rPr>
              <a:t> listede genel olarak kullanılan data tiplerini görebilirsiniz.</a:t>
            </a:r>
          </a:p>
        </p:txBody>
      </p:sp>
      <p:graphicFrame>
        <p:nvGraphicFramePr>
          <p:cNvPr id="2" name="Tablo 2">
            <a:extLst>
              <a:ext uri="{FF2B5EF4-FFF2-40B4-BE49-F238E27FC236}">
                <a16:creationId xmlns:a16="http://schemas.microsoft.com/office/drawing/2014/main" id="{0E0DA922-B9A2-896B-2687-088E82D2B8CA}"/>
              </a:ext>
            </a:extLst>
          </p:cNvPr>
          <p:cNvGraphicFramePr>
            <a:graphicFrameLocks noGrp="1"/>
          </p:cNvGraphicFramePr>
          <p:nvPr>
            <p:extLst>
              <p:ext uri="{D42A27DB-BD31-4B8C-83A1-F6EECF244321}">
                <p14:modId xmlns:p14="http://schemas.microsoft.com/office/powerpoint/2010/main" val="3429416875"/>
              </p:ext>
            </p:extLst>
          </p:nvPr>
        </p:nvGraphicFramePr>
        <p:xfrm>
          <a:off x="-1" y="0"/>
          <a:ext cx="8095129" cy="6659880"/>
        </p:xfrm>
        <a:graphic>
          <a:graphicData uri="http://schemas.openxmlformats.org/drawingml/2006/table">
            <a:tbl>
              <a:tblPr firstRow="1" bandRow="1">
                <a:tableStyleId>{5C22544A-7EE6-4342-B048-85BDC9FD1C3A}</a:tableStyleId>
              </a:tblPr>
              <a:tblGrid>
                <a:gridCol w="1987490">
                  <a:extLst>
                    <a:ext uri="{9D8B030D-6E8A-4147-A177-3AD203B41FA5}">
                      <a16:colId xmlns:a16="http://schemas.microsoft.com/office/drawing/2014/main" val="1318695999"/>
                    </a:ext>
                  </a:extLst>
                </a:gridCol>
                <a:gridCol w="6107639">
                  <a:extLst>
                    <a:ext uri="{9D8B030D-6E8A-4147-A177-3AD203B41FA5}">
                      <a16:colId xmlns:a16="http://schemas.microsoft.com/office/drawing/2014/main" val="1527070829"/>
                    </a:ext>
                  </a:extLst>
                </a:gridCol>
              </a:tblGrid>
              <a:tr h="370840">
                <a:tc>
                  <a:txBody>
                    <a:bodyPr/>
                    <a:lstStyle/>
                    <a:p>
                      <a:r>
                        <a:rPr lang="tr-TR" sz="1800" dirty="0"/>
                        <a:t>Komut</a:t>
                      </a:r>
                    </a:p>
                  </a:txBody>
                  <a:tcPr/>
                </a:tc>
                <a:tc>
                  <a:txBody>
                    <a:bodyPr/>
                    <a:lstStyle/>
                    <a:p>
                      <a:r>
                        <a:rPr lang="tr-TR" sz="1800" dirty="0"/>
                        <a:t>İşlem</a:t>
                      </a:r>
                    </a:p>
                  </a:txBody>
                  <a:tcPr/>
                </a:tc>
                <a:extLst>
                  <a:ext uri="{0D108BD9-81ED-4DB2-BD59-A6C34878D82A}">
                    <a16:rowId xmlns:a16="http://schemas.microsoft.com/office/drawing/2014/main" val="2118401422"/>
                  </a:ext>
                </a:extLst>
              </a:tr>
              <a:tr h="370840">
                <a:tc>
                  <a:txBody>
                    <a:bodyPr/>
                    <a:lstStyle/>
                    <a:p>
                      <a:r>
                        <a:rPr lang="tr-TR" sz="1000" dirty="0">
                          <a:effectLst/>
                        </a:rPr>
                        <a:t>CHARACTER(n)</a:t>
                      </a:r>
                    </a:p>
                  </a:txBody>
                  <a:tcPr anchor="ctr"/>
                </a:tc>
                <a:tc>
                  <a:txBody>
                    <a:bodyPr/>
                    <a:lstStyle/>
                    <a:p>
                      <a:r>
                        <a:rPr lang="tr-TR" sz="1000" dirty="0">
                          <a:effectLst/>
                        </a:rPr>
                        <a:t>Metin tipinde n ile belirtilen sayı kadar karakter depolar. n ile belirtilenden az karakter girilmiş olsa bile n kadar yer kullanılır.</a:t>
                      </a:r>
                    </a:p>
                  </a:txBody>
                  <a:tcPr anchor="ctr"/>
                </a:tc>
                <a:extLst>
                  <a:ext uri="{0D108BD9-81ED-4DB2-BD59-A6C34878D82A}">
                    <a16:rowId xmlns:a16="http://schemas.microsoft.com/office/drawing/2014/main" val="2061114358"/>
                  </a:ext>
                </a:extLst>
              </a:tr>
              <a:tr h="370840">
                <a:tc>
                  <a:txBody>
                    <a:bodyPr/>
                    <a:lstStyle/>
                    <a:p>
                      <a:r>
                        <a:rPr lang="en-US" sz="1000" dirty="0">
                          <a:effectLst/>
                        </a:rPr>
                        <a:t>VARCHAR(n) or CHARACTER VARYING(n)</a:t>
                      </a:r>
                    </a:p>
                  </a:txBody>
                  <a:tcPr anchor="ctr"/>
                </a:tc>
                <a:tc>
                  <a:txBody>
                    <a:bodyPr/>
                    <a:lstStyle/>
                    <a:p>
                      <a:r>
                        <a:rPr lang="tr-TR" sz="1000" dirty="0">
                          <a:effectLst/>
                        </a:rPr>
                        <a:t>En fazla n ile belirtilen kadar karakter kaplar. Girilen veri n değerinden az ise sadece girildiği kadar alan kaplar.</a:t>
                      </a:r>
                    </a:p>
                  </a:txBody>
                  <a:tcPr anchor="ctr"/>
                </a:tc>
                <a:extLst>
                  <a:ext uri="{0D108BD9-81ED-4DB2-BD59-A6C34878D82A}">
                    <a16:rowId xmlns:a16="http://schemas.microsoft.com/office/drawing/2014/main" val="420332145"/>
                  </a:ext>
                </a:extLst>
              </a:tr>
              <a:tr h="370840">
                <a:tc>
                  <a:txBody>
                    <a:bodyPr/>
                    <a:lstStyle/>
                    <a:p>
                      <a:r>
                        <a:rPr lang="tr-TR" sz="1000" dirty="0">
                          <a:effectLst/>
                        </a:rPr>
                        <a:t>BINARY(n)</a:t>
                      </a:r>
                    </a:p>
                  </a:txBody>
                  <a:tcPr anchor="ctr"/>
                </a:tc>
                <a:tc>
                  <a:txBody>
                    <a:bodyPr/>
                    <a:lstStyle/>
                    <a:p>
                      <a:r>
                        <a:rPr lang="tr-TR" sz="1000" dirty="0">
                          <a:effectLst/>
                        </a:rPr>
                        <a:t>Metinsel olarak Binary değerleri n ile belirtilen kadar depolar. n değerinden az karakter girilse de n kadar yer kullanılır.</a:t>
                      </a:r>
                    </a:p>
                  </a:txBody>
                  <a:tcPr anchor="ctr"/>
                </a:tc>
                <a:extLst>
                  <a:ext uri="{0D108BD9-81ED-4DB2-BD59-A6C34878D82A}">
                    <a16:rowId xmlns:a16="http://schemas.microsoft.com/office/drawing/2014/main" val="686093533"/>
                  </a:ext>
                </a:extLst>
              </a:tr>
              <a:tr h="370840">
                <a:tc>
                  <a:txBody>
                    <a:bodyPr/>
                    <a:lstStyle/>
                    <a:p>
                      <a:r>
                        <a:rPr lang="tr-TR" sz="1000" b="0" i="0" kern="1200" dirty="0">
                          <a:solidFill>
                            <a:schemeClr val="dk1"/>
                          </a:solidFill>
                          <a:effectLst/>
                          <a:latin typeface="+mn-lt"/>
                          <a:ea typeface="+mn-ea"/>
                          <a:cs typeface="+mn-cs"/>
                        </a:rPr>
                        <a:t>BOOLEAN</a:t>
                      </a:r>
                      <a:endParaRPr lang="tr-TR" sz="1000" dirty="0">
                        <a:effectLst/>
                      </a:endParaRPr>
                    </a:p>
                  </a:txBody>
                  <a:tcPr anchor="ctr"/>
                </a:tc>
                <a:tc>
                  <a:txBody>
                    <a:bodyPr/>
                    <a:lstStyle/>
                    <a:p>
                      <a:r>
                        <a:rPr lang="tr-TR" sz="1000" dirty="0">
                          <a:effectLst/>
                        </a:rPr>
                        <a:t>TRUE - FALSE , VAR - YOK gibi sadece iki durumun varlığında kullanılır.</a:t>
                      </a:r>
                    </a:p>
                  </a:txBody>
                  <a:tcPr anchor="ctr"/>
                </a:tc>
                <a:extLst>
                  <a:ext uri="{0D108BD9-81ED-4DB2-BD59-A6C34878D82A}">
                    <a16:rowId xmlns:a16="http://schemas.microsoft.com/office/drawing/2014/main" val="2955502779"/>
                  </a:ext>
                </a:extLst>
              </a:tr>
              <a:tr h="370840">
                <a:tc>
                  <a:txBody>
                    <a:bodyPr/>
                    <a:lstStyle/>
                    <a:p>
                      <a:r>
                        <a:rPr lang="en-US" sz="1000" dirty="0">
                          <a:effectLst/>
                        </a:rPr>
                        <a:t>VARBINARY(n) or BINARY VARYING(n)</a:t>
                      </a:r>
                    </a:p>
                  </a:txBody>
                  <a:tcPr anchor="ctr"/>
                </a:tc>
                <a:tc>
                  <a:txBody>
                    <a:bodyPr/>
                    <a:lstStyle/>
                    <a:p>
                      <a:r>
                        <a:rPr lang="tr-TR" sz="1000" dirty="0">
                          <a:effectLst/>
                          <a:latin typeface="calibri" panose="020F0502020204030204" pitchFamily="34" charset="0"/>
                        </a:rPr>
                        <a:t>Metinsel olarak Binary değerleri en fazla n ile belirtilen kadar depolar.</a:t>
                      </a:r>
                      <a:r>
                        <a:rPr lang="tr-TR" sz="1000" dirty="0">
                          <a:effectLst/>
                        </a:rPr>
                        <a:t> Veri </a:t>
                      </a:r>
                      <a:r>
                        <a:rPr lang="tr-TR" sz="1000" dirty="0">
                          <a:effectLst/>
                          <a:latin typeface="calibri" panose="020F0502020204030204" pitchFamily="34" charset="0"/>
                        </a:rPr>
                        <a:t>n değerinden az ise sadece girildiği kadar alan kaplar.</a:t>
                      </a:r>
                      <a:endParaRPr lang="tr-TR" sz="1000" dirty="0">
                        <a:effectLst/>
                      </a:endParaRPr>
                    </a:p>
                  </a:txBody>
                  <a:tcPr anchor="ctr"/>
                </a:tc>
                <a:extLst>
                  <a:ext uri="{0D108BD9-81ED-4DB2-BD59-A6C34878D82A}">
                    <a16:rowId xmlns:a16="http://schemas.microsoft.com/office/drawing/2014/main" val="1990195335"/>
                  </a:ext>
                </a:extLst>
              </a:tr>
              <a:tr h="370840">
                <a:tc>
                  <a:txBody>
                    <a:bodyPr/>
                    <a:lstStyle/>
                    <a:p>
                      <a:r>
                        <a:rPr lang="tr-TR" sz="1000" b="0" i="0" kern="1200" dirty="0">
                          <a:solidFill>
                            <a:schemeClr val="dk1"/>
                          </a:solidFill>
                          <a:effectLst/>
                          <a:latin typeface="+mn-lt"/>
                          <a:ea typeface="+mn-ea"/>
                          <a:cs typeface="+mn-cs"/>
                        </a:rPr>
                        <a:t>INTEGER</a:t>
                      </a:r>
                      <a:endParaRPr lang="tr-TR" sz="1000" dirty="0">
                        <a:effectLst/>
                      </a:endParaRPr>
                    </a:p>
                  </a:txBody>
                  <a:tcPr anchor="ctr"/>
                </a:tc>
                <a:tc>
                  <a:txBody>
                    <a:bodyPr/>
                    <a:lstStyle/>
                    <a:p>
                      <a:r>
                        <a:rPr lang="tr-TR" sz="1000" dirty="0">
                          <a:effectLst/>
                        </a:rPr>
                        <a:t>Tam sayı olarak numarasal değerleri depolar. Virgüllü değerleri kabul etmez. 4 byte alan kaplar. -2.147.483.648 ile 2.147.438.647 arası değerlerde kullanılır.</a:t>
                      </a:r>
                    </a:p>
                  </a:txBody>
                  <a:tcPr anchor="ctr"/>
                </a:tc>
                <a:extLst>
                  <a:ext uri="{0D108BD9-81ED-4DB2-BD59-A6C34878D82A}">
                    <a16:rowId xmlns:a16="http://schemas.microsoft.com/office/drawing/2014/main" val="3994556483"/>
                  </a:ext>
                </a:extLst>
              </a:tr>
              <a:tr h="370840">
                <a:tc>
                  <a:txBody>
                    <a:bodyPr/>
                    <a:lstStyle/>
                    <a:p>
                      <a:r>
                        <a:rPr lang="tr-TR" sz="1000" b="0" i="0" kern="1200" dirty="0">
                          <a:solidFill>
                            <a:schemeClr val="dk1"/>
                          </a:solidFill>
                          <a:effectLst/>
                          <a:latin typeface="+mn-lt"/>
                          <a:ea typeface="+mn-ea"/>
                          <a:cs typeface="+mn-cs"/>
                        </a:rPr>
                        <a:t>SMALLINT</a:t>
                      </a:r>
                      <a:endParaRPr lang="tr-TR" sz="1000" dirty="0">
                        <a:effectLst/>
                      </a:endParaRPr>
                    </a:p>
                  </a:txBody>
                  <a:tcPr anchor="ctr"/>
                </a:tc>
                <a:tc>
                  <a:txBody>
                    <a:bodyPr/>
                    <a:lstStyle/>
                    <a:p>
                      <a:r>
                        <a:rPr lang="tr-TR" sz="1000" dirty="0">
                          <a:effectLst/>
                        </a:rPr>
                        <a:t>Küçük tam sayı değerlerini depolar. Virgüllü değerleri kabul etmez. 2 byte yer kaplar. -32.768 ile 32.767 arası değerlerde kullanılır.</a:t>
                      </a:r>
                    </a:p>
                  </a:txBody>
                  <a:tcPr anchor="ctr"/>
                </a:tc>
                <a:extLst>
                  <a:ext uri="{0D108BD9-81ED-4DB2-BD59-A6C34878D82A}">
                    <a16:rowId xmlns:a16="http://schemas.microsoft.com/office/drawing/2014/main" val="3307688305"/>
                  </a:ext>
                </a:extLst>
              </a:tr>
              <a:tr h="370840">
                <a:tc>
                  <a:txBody>
                    <a:bodyPr/>
                    <a:lstStyle/>
                    <a:p>
                      <a:r>
                        <a:rPr lang="tr-TR" sz="1000" b="0" i="0" kern="1200" dirty="0">
                          <a:solidFill>
                            <a:schemeClr val="dk1"/>
                          </a:solidFill>
                          <a:effectLst/>
                          <a:latin typeface="+mn-lt"/>
                          <a:ea typeface="+mn-ea"/>
                          <a:cs typeface="+mn-cs"/>
                        </a:rPr>
                        <a:t>TINYINT</a:t>
                      </a:r>
                      <a:endParaRPr lang="tr-TR" sz="1000" dirty="0">
                        <a:effectLst/>
                      </a:endParaRPr>
                    </a:p>
                  </a:txBody>
                  <a:tcPr anchor="ctr"/>
                </a:tc>
                <a:tc>
                  <a:txBody>
                    <a:bodyPr/>
                    <a:lstStyle/>
                    <a:p>
                      <a:r>
                        <a:rPr lang="tr-TR" sz="1000" dirty="0">
                          <a:effectLst/>
                        </a:rPr>
                        <a:t>Mini tam sayı değerlerini depolar. Virgüllü değerleri kabul etmez. 1 byte yer kaplar. 0-255 arası değerlerde kullanılır.</a:t>
                      </a:r>
                    </a:p>
                  </a:txBody>
                  <a:tcPr anchor="ctr"/>
                </a:tc>
                <a:extLst>
                  <a:ext uri="{0D108BD9-81ED-4DB2-BD59-A6C34878D82A}">
                    <a16:rowId xmlns:a16="http://schemas.microsoft.com/office/drawing/2014/main" val="414269096"/>
                  </a:ext>
                </a:extLst>
              </a:tr>
              <a:tr h="370840">
                <a:tc>
                  <a:txBody>
                    <a:bodyPr/>
                    <a:lstStyle/>
                    <a:p>
                      <a:r>
                        <a:rPr lang="tr-TR" sz="1000" dirty="0">
                          <a:effectLst/>
                        </a:rPr>
                        <a:t>BIGINT</a:t>
                      </a:r>
                    </a:p>
                  </a:txBody>
                  <a:tcPr anchor="ctr"/>
                </a:tc>
                <a:tc>
                  <a:txBody>
                    <a:bodyPr/>
                    <a:lstStyle/>
                    <a:p>
                      <a:r>
                        <a:rPr lang="tr-TR" sz="1000" dirty="0">
                          <a:effectLst/>
                        </a:rPr>
                        <a:t>Büyük tam sayıları depolamak için kullanılır. </a:t>
                      </a:r>
                      <a:r>
                        <a:rPr lang="tr-TR" sz="1000" dirty="0">
                          <a:effectLst/>
                          <a:latin typeface="calibri" panose="020F0502020204030204" pitchFamily="34" charset="0"/>
                        </a:rPr>
                        <a:t>Virgüllü değerleri kabul etmez. 8 byte alan kaplar. -2.147.483.648 ile 2.147.438.647 arası değerlerde kullanılır. </a:t>
                      </a:r>
                      <a:r>
                        <a:rPr lang="tr-TR" sz="1000" dirty="0">
                          <a:effectLst/>
                        </a:rPr>
                        <a:t>-9.223.372.036.854.775.808 ile -9.223.372.036.854.775.807 arası değerlerde kullanılır.</a:t>
                      </a:r>
                    </a:p>
                  </a:txBody>
                  <a:tcPr anchor="ctr"/>
                </a:tc>
                <a:extLst>
                  <a:ext uri="{0D108BD9-81ED-4DB2-BD59-A6C34878D82A}">
                    <a16:rowId xmlns:a16="http://schemas.microsoft.com/office/drawing/2014/main" val="263356303"/>
                  </a:ext>
                </a:extLst>
              </a:tr>
              <a:tr h="370840">
                <a:tc>
                  <a:txBody>
                    <a:bodyPr/>
                    <a:lstStyle/>
                    <a:p>
                      <a:r>
                        <a:rPr lang="tr-TR" sz="1000" dirty="0">
                          <a:effectLst/>
                        </a:rPr>
                        <a:t>DECIMAL(p,s)</a:t>
                      </a:r>
                    </a:p>
                  </a:txBody>
                  <a:tcPr anchor="ctr"/>
                </a:tc>
                <a:tc>
                  <a:txBody>
                    <a:bodyPr/>
                    <a:lstStyle/>
                    <a:p>
                      <a:r>
                        <a:rPr lang="tr-TR" sz="1000" dirty="0">
                          <a:effectLst/>
                        </a:rPr>
                        <a:t>Virgüllü değerlerde kullanılır.. Örneğin: decimal(5,2) ifadesinde toplam 5 tane rakam olduğunu söylenmiş. Bunun 2 tanesi virgülden sonra olarak belirtilmiş. Tam sayı kısmına ise 3 rakam girilebilir.</a:t>
                      </a:r>
                    </a:p>
                  </a:txBody>
                  <a:tcPr anchor="ctr"/>
                </a:tc>
                <a:extLst>
                  <a:ext uri="{0D108BD9-81ED-4DB2-BD59-A6C34878D82A}">
                    <a16:rowId xmlns:a16="http://schemas.microsoft.com/office/drawing/2014/main" val="3109409802"/>
                  </a:ext>
                </a:extLst>
              </a:tr>
              <a:tr h="370840">
                <a:tc>
                  <a:txBody>
                    <a:bodyPr/>
                    <a:lstStyle/>
                    <a:p>
                      <a:r>
                        <a:rPr lang="tr-TR" sz="1000" dirty="0">
                          <a:effectLst/>
                        </a:rPr>
                        <a:t>NUMERIC(p,s)</a:t>
                      </a:r>
                    </a:p>
                  </a:txBody>
                  <a:tcPr anchor="ctr"/>
                </a:tc>
                <a:tc>
                  <a:txBody>
                    <a:bodyPr/>
                    <a:lstStyle/>
                    <a:p>
                      <a:r>
                        <a:rPr lang="tr-TR" sz="1000" dirty="0">
                          <a:effectLst/>
                        </a:rPr>
                        <a:t>DECIMAL veri tipi ile aynı özelliklere sahiptir. Bazı sistemler sadece Numeric alanı kullanır.</a:t>
                      </a:r>
                    </a:p>
                  </a:txBody>
                  <a:tcPr anchor="ctr"/>
                </a:tc>
                <a:extLst>
                  <a:ext uri="{0D108BD9-81ED-4DB2-BD59-A6C34878D82A}">
                    <a16:rowId xmlns:a16="http://schemas.microsoft.com/office/drawing/2014/main" val="4260605676"/>
                  </a:ext>
                </a:extLst>
              </a:tr>
              <a:tr h="370840">
                <a:tc>
                  <a:txBody>
                    <a:bodyPr/>
                    <a:lstStyle/>
                    <a:p>
                      <a:r>
                        <a:rPr lang="tr-TR" sz="1000" b="0" i="0" kern="1200" dirty="0">
                          <a:solidFill>
                            <a:schemeClr val="dk1"/>
                          </a:solidFill>
                          <a:effectLst/>
                          <a:latin typeface="+mn-lt"/>
                          <a:ea typeface="+mn-ea"/>
                          <a:cs typeface="+mn-cs"/>
                        </a:rPr>
                        <a:t>FLOAT(p)</a:t>
                      </a:r>
                      <a:endParaRPr lang="tr-TR" sz="1000" dirty="0">
                        <a:effectLst/>
                      </a:endParaRPr>
                    </a:p>
                  </a:txBody>
                  <a:tcPr anchor="ctr"/>
                </a:tc>
                <a:tc>
                  <a:txBody>
                    <a:bodyPr/>
                    <a:lstStyle/>
                    <a:p>
                      <a:r>
                        <a:rPr lang="tr-TR" sz="1000" dirty="0">
                          <a:effectLst/>
                        </a:rPr>
                        <a:t>Virgüllü değerleri yuvarlayarak kayıt eder. p ile hafızada tutulmak istenen byte değeri belirtilir. girilen değer 5 byte'tan fazla ise sadece 5 byte'lık kısmı yuvarlanarak kaydedilir.</a:t>
                      </a:r>
                    </a:p>
                  </a:txBody>
                  <a:tcPr anchor="ctr"/>
                </a:tc>
                <a:extLst>
                  <a:ext uri="{0D108BD9-81ED-4DB2-BD59-A6C34878D82A}">
                    <a16:rowId xmlns:a16="http://schemas.microsoft.com/office/drawing/2014/main" val="3385122465"/>
                  </a:ext>
                </a:extLst>
              </a:tr>
              <a:tr h="370840">
                <a:tc>
                  <a:txBody>
                    <a:bodyPr/>
                    <a:lstStyle/>
                    <a:p>
                      <a:r>
                        <a:rPr lang="tr-TR" sz="1000" b="0" i="0" kern="1200" dirty="0">
                          <a:solidFill>
                            <a:schemeClr val="dk1"/>
                          </a:solidFill>
                          <a:effectLst/>
                          <a:latin typeface="+mn-lt"/>
                          <a:ea typeface="+mn-ea"/>
                          <a:cs typeface="+mn-cs"/>
                        </a:rPr>
                        <a:t>REAL</a:t>
                      </a:r>
                      <a:endParaRPr lang="tr-TR" sz="1000" dirty="0">
                        <a:effectLst/>
                      </a:endParaRPr>
                    </a:p>
                  </a:txBody>
                  <a:tcPr anchor="ctr"/>
                </a:tc>
                <a:tc>
                  <a:txBody>
                    <a:bodyPr/>
                    <a:lstStyle/>
                    <a:p>
                      <a:r>
                        <a:rPr lang="tr-TR" sz="1000" dirty="0">
                          <a:effectLst/>
                        </a:rPr>
                        <a:t>4 byte yer tutar. Aynı zamanda Float(24) ile aynı işi yapar. Ancak bu tipte virgüllü sayıları aklayabilirsiniz.</a:t>
                      </a:r>
                    </a:p>
                  </a:txBody>
                  <a:tcPr anchor="ctr"/>
                </a:tc>
                <a:extLst>
                  <a:ext uri="{0D108BD9-81ED-4DB2-BD59-A6C34878D82A}">
                    <a16:rowId xmlns:a16="http://schemas.microsoft.com/office/drawing/2014/main" val="2558420696"/>
                  </a:ext>
                </a:extLst>
              </a:tr>
              <a:tr h="370840">
                <a:tc>
                  <a:txBody>
                    <a:bodyPr/>
                    <a:lstStyle/>
                    <a:p>
                      <a:r>
                        <a:rPr lang="tr-TR" sz="1000" b="0" i="0" kern="1200" dirty="0">
                          <a:solidFill>
                            <a:schemeClr val="dk1"/>
                          </a:solidFill>
                          <a:effectLst/>
                          <a:latin typeface="+mn-lt"/>
                          <a:ea typeface="+mn-ea"/>
                          <a:cs typeface="+mn-cs"/>
                        </a:rPr>
                        <a:t>DATE</a:t>
                      </a:r>
                      <a:endParaRPr lang="tr-TR" sz="1000" dirty="0">
                        <a:effectLst/>
                      </a:endParaRPr>
                    </a:p>
                  </a:txBody>
                  <a:tcPr anchor="ctr"/>
                </a:tc>
                <a:tc>
                  <a:txBody>
                    <a:bodyPr/>
                    <a:lstStyle/>
                    <a:p>
                      <a:r>
                        <a:rPr lang="tr-TR" sz="1000" dirty="0">
                          <a:effectLst/>
                          <a:latin typeface="calibri" panose="020F0502020204030204" pitchFamily="34" charset="0"/>
                        </a:rPr>
                        <a:t>Yıl, ay, gün</a:t>
                      </a:r>
                      <a:r>
                        <a:rPr lang="tr-TR" sz="1000" dirty="0">
                          <a:effectLst/>
                        </a:rPr>
                        <a:t> olarak tarih depolar</a:t>
                      </a:r>
                    </a:p>
                  </a:txBody>
                  <a:tcPr anchor="ctr"/>
                </a:tc>
                <a:extLst>
                  <a:ext uri="{0D108BD9-81ED-4DB2-BD59-A6C34878D82A}">
                    <a16:rowId xmlns:a16="http://schemas.microsoft.com/office/drawing/2014/main" val="3930335097"/>
                  </a:ext>
                </a:extLst>
              </a:tr>
              <a:tr h="370840">
                <a:tc>
                  <a:txBody>
                    <a:bodyPr/>
                    <a:lstStyle/>
                    <a:p>
                      <a:r>
                        <a:rPr lang="tr-TR" sz="1000" b="0" i="0" kern="1200" dirty="0">
                          <a:solidFill>
                            <a:schemeClr val="dk1"/>
                          </a:solidFill>
                          <a:effectLst/>
                          <a:latin typeface="+mn-lt"/>
                          <a:ea typeface="+mn-ea"/>
                          <a:cs typeface="+mn-cs"/>
                        </a:rPr>
                        <a:t>TIME</a:t>
                      </a:r>
                      <a:endParaRPr lang="tr-TR" sz="1000" dirty="0">
                        <a:effectLst/>
                      </a:endParaRPr>
                    </a:p>
                  </a:txBody>
                  <a:tcPr anchor="ctr"/>
                </a:tc>
                <a:tc>
                  <a:txBody>
                    <a:bodyPr/>
                    <a:lstStyle/>
                    <a:p>
                      <a:r>
                        <a:rPr lang="tr-TR" sz="1000" dirty="0">
                          <a:effectLst/>
                        </a:rPr>
                        <a:t>Saat, dakika ve saniye olarak veri depolar</a:t>
                      </a:r>
                    </a:p>
                  </a:txBody>
                  <a:tcPr anchor="ctr"/>
                </a:tc>
                <a:extLst>
                  <a:ext uri="{0D108BD9-81ED-4DB2-BD59-A6C34878D82A}">
                    <a16:rowId xmlns:a16="http://schemas.microsoft.com/office/drawing/2014/main" val="567408192"/>
                  </a:ext>
                </a:extLst>
              </a:tr>
              <a:tr h="370840">
                <a:tc>
                  <a:txBody>
                    <a:bodyPr/>
                    <a:lstStyle/>
                    <a:p>
                      <a:r>
                        <a:rPr lang="tr-TR" sz="1000" dirty="0">
                          <a:effectLst/>
                        </a:rPr>
                        <a:t>TIMESTAMP</a:t>
                      </a:r>
                    </a:p>
                  </a:txBody>
                  <a:tcPr anchor="ctr"/>
                </a:tc>
                <a:tc>
                  <a:txBody>
                    <a:bodyPr/>
                    <a:lstStyle/>
                    <a:p>
                      <a:r>
                        <a:rPr lang="tr-TR" sz="1000" dirty="0">
                          <a:effectLst/>
                        </a:rPr>
                        <a:t>Yıl, ay, gün, saat, dakika ve saniye olarak veri depolar</a:t>
                      </a:r>
                    </a:p>
                  </a:txBody>
                  <a:tcPr anchor="ctr"/>
                </a:tc>
                <a:extLst>
                  <a:ext uri="{0D108BD9-81ED-4DB2-BD59-A6C34878D82A}">
                    <a16:rowId xmlns:a16="http://schemas.microsoft.com/office/drawing/2014/main" val="2283040989"/>
                  </a:ext>
                </a:extLst>
              </a:tr>
            </a:tbl>
          </a:graphicData>
        </a:graphic>
      </p:graphicFrame>
      <p:graphicFrame>
        <p:nvGraphicFramePr>
          <p:cNvPr id="4" name="Tablo 4">
            <a:extLst>
              <a:ext uri="{FF2B5EF4-FFF2-40B4-BE49-F238E27FC236}">
                <a16:creationId xmlns:a16="http://schemas.microsoft.com/office/drawing/2014/main" id="{D47D72E7-2612-7325-35FD-5597B07099CC}"/>
              </a:ext>
            </a:extLst>
          </p:cNvPr>
          <p:cNvGraphicFramePr>
            <a:graphicFrameLocks noGrp="1"/>
          </p:cNvGraphicFramePr>
          <p:nvPr>
            <p:extLst>
              <p:ext uri="{D42A27DB-BD31-4B8C-83A1-F6EECF244321}">
                <p14:modId xmlns:p14="http://schemas.microsoft.com/office/powerpoint/2010/main" val="2141758749"/>
              </p:ext>
            </p:extLst>
          </p:nvPr>
        </p:nvGraphicFramePr>
        <p:xfrm>
          <a:off x="8328323" y="3699028"/>
          <a:ext cx="3460266" cy="1137920"/>
        </p:xfrm>
        <a:graphic>
          <a:graphicData uri="http://schemas.openxmlformats.org/drawingml/2006/table">
            <a:tbl>
              <a:tblPr firstRow="1" bandRow="1">
                <a:tableStyleId>{5C22544A-7EE6-4342-B048-85BDC9FD1C3A}</a:tableStyleId>
              </a:tblPr>
              <a:tblGrid>
                <a:gridCol w="1730133">
                  <a:extLst>
                    <a:ext uri="{9D8B030D-6E8A-4147-A177-3AD203B41FA5}">
                      <a16:colId xmlns:a16="http://schemas.microsoft.com/office/drawing/2014/main" val="2513025713"/>
                    </a:ext>
                  </a:extLst>
                </a:gridCol>
                <a:gridCol w="1730133">
                  <a:extLst>
                    <a:ext uri="{9D8B030D-6E8A-4147-A177-3AD203B41FA5}">
                      <a16:colId xmlns:a16="http://schemas.microsoft.com/office/drawing/2014/main" val="739261591"/>
                    </a:ext>
                  </a:extLst>
                </a:gridCol>
              </a:tblGrid>
              <a:tr h="370840">
                <a:tc>
                  <a:txBody>
                    <a:bodyPr/>
                    <a:lstStyle/>
                    <a:p>
                      <a:r>
                        <a:rPr lang="tr-TR" dirty="0"/>
                        <a:t>Komut</a:t>
                      </a:r>
                    </a:p>
                  </a:txBody>
                  <a:tcPr/>
                </a:tc>
                <a:tc>
                  <a:txBody>
                    <a:bodyPr/>
                    <a:lstStyle/>
                    <a:p>
                      <a:r>
                        <a:rPr lang="tr-TR" dirty="0"/>
                        <a:t>İşlem</a:t>
                      </a:r>
                    </a:p>
                  </a:txBody>
                  <a:tcPr/>
                </a:tc>
                <a:extLst>
                  <a:ext uri="{0D108BD9-81ED-4DB2-BD59-A6C34878D82A}">
                    <a16:rowId xmlns:a16="http://schemas.microsoft.com/office/drawing/2014/main" val="1874182834"/>
                  </a:ext>
                </a:extLst>
              </a:tr>
              <a:tr h="370840">
                <a:tc>
                  <a:txBody>
                    <a:bodyPr/>
                    <a:lstStyle/>
                    <a:p>
                      <a:r>
                        <a:rPr lang="tr-TR" sz="1000" b="0" i="0" kern="1200" dirty="0">
                          <a:solidFill>
                            <a:schemeClr val="dk1"/>
                          </a:solidFill>
                          <a:effectLst/>
                          <a:latin typeface="+mn-lt"/>
                          <a:ea typeface="+mn-ea"/>
                          <a:cs typeface="+mn-cs"/>
                        </a:rPr>
                        <a:t>MULTISET</a:t>
                      </a:r>
                      <a:endParaRPr lang="tr-TR" sz="1000" dirty="0"/>
                    </a:p>
                  </a:txBody>
                  <a:tcPr/>
                </a:tc>
                <a:tc>
                  <a:txBody>
                    <a:bodyPr/>
                    <a:lstStyle/>
                    <a:p>
                      <a:r>
                        <a:rPr lang="tr-TR" sz="1000" dirty="0"/>
                        <a:t>Değişken uzunlukta ve sırasız bir öğe koleksiyonu</a:t>
                      </a:r>
                    </a:p>
                  </a:txBody>
                  <a:tcPr/>
                </a:tc>
                <a:extLst>
                  <a:ext uri="{0D108BD9-81ED-4DB2-BD59-A6C34878D82A}">
                    <a16:rowId xmlns:a16="http://schemas.microsoft.com/office/drawing/2014/main" val="922293952"/>
                  </a:ext>
                </a:extLst>
              </a:tr>
              <a:tr h="370840">
                <a:tc>
                  <a:txBody>
                    <a:bodyPr/>
                    <a:lstStyle/>
                    <a:p>
                      <a:r>
                        <a:rPr lang="tr-TR" sz="1000" b="0" i="0" kern="1200" dirty="0">
                          <a:solidFill>
                            <a:schemeClr val="dk1"/>
                          </a:solidFill>
                          <a:effectLst/>
                          <a:latin typeface="+mn-lt"/>
                          <a:ea typeface="+mn-ea"/>
                          <a:cs typeface="+mn-cs"/>
                        </a:rPr>
                        <a:t>XML</a:t>
                      </a:r>
                      <a:endParaRPr lang="tr-TR" sz="1000" dirty="0"/>
                    </a:p>
                  </a:txBody>
                  <a:tcPr/>
                </a:tc>
                <a:tc>
                  <a:txBody>
                    <a:bodyPr/>
                    <a:lstStyle/>
                    <a:p>
                      <a:r>
                        <a:rPr lang="tr-TR" sz="1000" dirty="0">
                          <a:effectLst/>
                        </a:rPr>
                        <a:t>XML tipinde verileri depolar.</a:t>
                      </a:r>
                    </a:p>
                  </a:txBody>
                  <a:tcPr anchor="ctr"/>
                </a:tc>
                <a:extLst>
                  <a:ext uri="{0D108BD9-81ED-4DB2-BD59-A6C34878D82A}">
                    <a16:rowId xmlns:a16="http://schemas.microsoft.com/office/drawing/2014/main" val="2113084958"/>
                  </a:ext>
                </a:extLst>
              </a:tr>
            </a:tbl>
          </a:graphicData>
        </a:graphic>
      </p:graphicFrame>
    </p:spTree>
    <p:extLst>
      <p:ext uri="{BB962C8B-B14F-4D97-AF65-F5344CB8AC3E}">
        <p14:creationId xmlns:p14="http://schemas.microsoft.com/office/powerpoint/2010/main" val="31957868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Çeşitli Veritabanlarında Kulanılan Veri Tipleri</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200" b="0" i="0" dirty="0">
                <a:solidFill>
                  <a:schemeClr val="bg1"/>
                </a:solidFill>
                <a:effectLst/>
                <a:latin typeface="calibri" panose="020F0502020204030204" pitchFamily="34" charset="0"/>
              </a:rPr>
              <a:t>Microsoft Access, MySQL ve SQL Server'da kullanılan veri tipleri</a:t>
            </a:r>
          </a:p>
        </p:txBody>
      </p:sp>
      <p:pic>
        <p:nvPicPr>
          <p:cNvPr id="5" name="Resim 4">
            <a:extLst>
              <a:ext uri="{FF2B5EF4-FFF2-40B4-BE49-F238E27FC236}">
                <a16:creationId xmlns:a16="http://schemas.microsoft.com/office/drawing/2014/main" id="{EEE5C869-778E-1210-E3AA-2D4E7E4148DA}"/>
              </a:ext>
            </a:extLst>
          </p:cNvPr>
          <p:cNvPicPr>
            <a:picLocks noChangeAspect="1"/>
          </p:cNvPicPr>
          <p:nvPr/>
        </p:nvPicPr>
        <p:blipFill>
          <a:blip r:embed="rId3"/>
          <a:stretch>
            <a:fillRect/>
          </a:stretch>
        </p:blipFill>
        <p:spPr>
          <a:xfrm>
            <a:off x="0" y="1459059"/>
            <a:ext cx="7976793" cy="3939881"/>
          </a:xfrm>
          <a:prstGeom prst="rect">
            <a:avLst/>
          </a:prstGeom>
        </p:spPr>
      </p:pic>
      <p:sp>
        <p:nvSpPr>
          <p:cNvPr id="6" name="Başlık 1">
            <a:extLst>
              <a:ext uri="{FF2B5EF4-FFF2-40B4-BE49-F238E27FC236}">
                <a16:creationId xmlns:a16="http://schemas.microsoft.com/office/drawing/2014/main" id="{1B4F8B6D-2D15-8997-69CD-74749E917758}"/>
              </a:ext>
            </a:extLst>
          </p:cNvPr>
          <p:cNvSpPr txBox="1">
            <a:spLocks/>
          </p:cNvSpPr>
          <p:nvPr/>
        </p:nvSpPr>
        <p:spPr>
          <a:xfrm>
            <a:off x="89759" y="136691"/>
            <a:ext cx="4141582" cy="1152039"/>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r>
              <a:rPr lang="tr-TR" sz="2600" dirty="0">
                <a:solidFill>
                  <a:schemeClr val="tx1"/>
                </a:solidFill>
              </a:rPr>
              <a:t>Microsoft Access Veri Tipleri</a:t>
            </a:r>
          </a:p>
        </p:txBody>
      </p:sp>
    </p:spTree>
    <p:extLst>
      <p:ext uri="{BB962C8B-B14F-4D97-AF65-F5344CB8AC3E}">
        <p14:creationId xmlns:p14="http://schemas.microsoft.com/office/powerpoint/2010/main" val="3880798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Nesne Yönetimli Programlama Faydaları</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buFont typeface="Arial" panose="020B0604020202020204" pitchFamily="34" charset="0"/>
              <a:buChar char="•"/>
            </a:pPr>
            <a:r>
              <a:rPr lang="tr-TR" sz="1200" b="0" i="0" dirty="0">
                <a:solidFill>
                  <a:srgbClr val="405261"/>
                </a:solidFill>
                <a:effectLst/>
                <a:latin typeface="AvenirRegular"/>
              </a:rPr>
              <a:t>Nesne oluşturma bir sınıf içerisinde toplanır ve tüm projelerde kullanılabilirliğe olanak sağlar.</a:t>
            </a:r>
          </a:p>
          <a:p>
            <a:pPr algn="l">
              <a:buFont typeface="Arial" panose="020B0604020202020204" pitchFamily="34" charset="0"/>
              <a:buChar char="•"/>
            </a:pPr>
            <a:r>
              <a:rPr lang="tr-TR" sz="1200" b="0" i="0" dirty="0">
                <a:solidFill>
                  <a:srgbClr val="405261"/>
                </a:solidFill>
                <a:effectLst/>
                <a:latin typeface="AvenirRegular"/>
              </a:rPr>
              <a:t>Sınıfların 1 kez oluşturulması sayesinde uzun kodları tekrardan yazmak yerine kısa kodlamalar ile çalıştırılabilir.</a:t>
            </a:r>
          </a:p>
          <a:p>
            <a:pPr algn="l">
              <a:buFont typeface="Arial" panose="020B0604020202020204" pitchFamily="34" charset="0"/>
              <a:buChar char="•"/>
            </a:pPr>
            <a:r>
              <a:rPr lang="tr-TR" sz="1200" b="0" i="0" dirty="0">
                <a:solidFill>
                  <a:srgbClr val="405261"/>
                </a:solidFill>
                <a:effectLst/>
                <a:latin typeface="AvenirRegular"/>
              </a:rPr>
              <a:t>Uzun kodların tekrar yazılmasının engellenmesi sayesinde geliştirme süreci kısalır.</a:t>
            </a:r>
          </a:p>
          <a:p>
            <a:pPr algn="l">
              <a:buFont typeface="Arial" panose="020B0604020202020204" pitchFamily="34" charset="0"/>
              <a:buChar char="•"/>
            </a:pPr>
            <a:r>
              <a:rPr lang="tr-TR" sz="1200" b="0" i="0" dirty="0">
                <a:solidFill>
                  <a:srgbClr val="405261"/>
                </a:solidFill>
                <a:effectLst/>
                <a:latin typeface="AvenirRegular"/>
              </a:rPr>
              <a:t>Nesneler birbirinden bağımsız olduğundan bilgi gizliliği konusunda avantaj sağlar.</a:t>
            </a:r>
          </a:p>
          <a:p>
            <a:pPr algn="l">
              <a:buFont typeface="Arial" panose="020B0604020202020204" pitchFamily="34" charset="0"/>
              <a:buChar char="•"/>
            </a:pPr>
            <a:r>
              <a:rPr lang="tr-TR" sz="1200" b="0" i="0" dirty="0">
                <a:solidFill>
                  <a:srgbClr val="405261"/>
                </a:solidFill>
                <a:effectLst/>
                <a:latin typeface="AvenirRegular"/>
              </a:rPr>
              <a:t>Sınıflar sayesinde tüm projelerde değişiklik yapmak yerine tek bir sınıfta değişiklik yapılıp tüm projelerde çalışması sağlanır. Bu zaman kaybını büyük ölçüde azaltır.</a:t>
            </a:r>
          </a:p>
        </p:txBody>
      </p:sp>
    </p:spTree>
    <p:extLst>
      <p:ext uri="{BB962C8B-B14F-4D97-AF65-F5344CB8AC3E}">
        <p14:creationId xmlns:p14="http://schemas.microsoft.com/office/powerpoint/2010/main" val="3398969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Çeşitli Veritabanlarında Kulanılan Veri Tipleri</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200" b="0" i="0" dirty="0">
                <a:solidFill>
                  <a:schemeClr val="bg1"/>
                </a:solidFill>
                <a:effectLst/>
                <a:latin typeface="calibri" panose="020F0502020204030204" pitchFamily="34" charset="0"/>
              </a:rPr>
              <a:t>Microsoft Access, MySQL ve SQL Server'da kullanılan veri tipleri</a:t>
            </a:r>
          </a:p>
        </p:txBody>
      </p:sp>
      <p:sp>
        <p:nvSpPr>
          <p:cNvPr id="6" name="Başlık 1">
            <a:extLst>
              <a:ext uri="{FF2B5EF4-FFF2-40B4-BE49-F238E27FC236}">
                <a16:creationId xmlns:a16="http://schemas.microsoft.com/office/drawing/2014/main" id="{1B4F8B6D-2D15-8997-69CD-74749E917758}"/>
              </a:ext>
            </a:extLst>
          </p:cNvPr>
          <p:cNvSpPr txBox="1">
            <a:spLocks/>
          </p:cNvSpPr>
          <p:nvPr/>
        </p:nvSpPr>
        <p:spPr>
          <a:xfrm>
            <a:off x="143547" y="527532"/>
            <a:ext cx="4141582" cy="725339"/>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r>
              <a:rPr lang="tr-TR" sz="2600" dirty="0">
                <a:solidFill>
                  <a:schemeClr val="tx1"/>
                </a:solidFill>
              </a:rPr>
              <a:t>MySQL Veri Tipleri</a:t>
            </a:r>
          </a:p>
        </p:txBody>
      </p:sp>
      <p:pic>
        <p:nvPicPr>
          <p:cNvPr id="3" name="Resim 2">
            <a:extLst>
              <a:ext uri="{FF2B5EF4-FFF2-40B4-BE49-F238E27FC236}">
                <a16:creationId xmlns:a16="http://schemas.microsoft.com/office/drawing/2014/main" id="{A855CACB-FE28-8947-48AA-3245AFB70897}"/>
              </a:ext>
            </a:extLst>
          </p:cNvPr>
          <p:cNvPicPr>
            <a:picLocks noChangeAspect="1"/>
          </p:cNvPicPr>
          <p:nvPr/>
        </p:nvPicPr>
        <p:blipFill>
          <a:blip r:embed="rId3"/>
          <a:stretch>
            <a:fillRect/>
          </a:stretch>
        </p:blipFill>
        <p:spPr>
          <a:xfrm>
            <a:off x="143547" y="1364638"/>
            <a:ext cx="7933653" cy="3787468"/>
          </a:xfrm>
          <a:prstGeom prst="rect">
            <a:avLst/>
          </a:prstGeom>
        </p:spPr>
      </p:pic>
    </p:spTree>
    <p:extLst>
      <p:ext uri="{BB962C8B-B14F-4D97-AF65-F5344CB8AC3E}">
        <p14:creationId xmlns:p14="http://schemas.microsoft.com/office/powerpoint/2010/main" val="34553233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Çeşitli Veritabanlarında Kulanılan Veri Tipleri</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200" b="0" i="0" dirty="0">
                <a:solidFill>
                  <a:schemeClr val="bg1"/>
                </a:solidFill>
                <a:effectLst/>
                <a:latin typeface="calibri" panose="020F0502020204030204" pitchFamily="34" charset="0"/>
              </a:rPr>
              <a:t>Microsoft Access, MySQL ve SQL Server'da kullanılan veri tipleri</a:t>
            </a:r>
          </a:p>
        </p:txBody>
      </p:sp>
      <p:sp>
        <p:nvSpPr>
          <p:cNvPr id="6" name="Başlık 1">
            <a:extLst>
              <a:ext uri="{FF2B5EF4-FFF2-40B4-BE49-F238E27FC236}">
                <a16:creationId xmlns:a16="http://schemas.microsoft.com/office/drawing/2014/main" id="{1B4F8B6D-2D15-8997-69CD-74749E917758}"/>
              </a:ext>
            </a:extLst>
          </p:cNvPr>
          <p:cNvSpPr txBox="1">
            <a:spLocks/>
          </p:cNvSpPr>
          <p:nvPr/>
        </p:nvSpPr>
        <p:spPr>
          <a:xfrm>
            <a:off x="143547" y="527532"/>
            <a:ext cx="4141582" cy="725339"/>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r>
              <a:rPr lang="tr-TR" sz="2600" dirty="0">
                <a:solidFill>
                  <a:schemeClr val="tx1"/>
                </a:solidFill>
              </a:rPr>
              <a:t>MySQL Veri Tipleri</a:t>
            </a:r>
          </a:p>
        </p:txBody>
      </p:sp>
      <p:pic>
        <p:nvPicPr>
          <p:cNvPr id="4" name="Resim 3">
            <a:extLst>
              <a:ext uri="{FF2B5EF4-FFF2-40B4-BE49-F238E27FC236}">
                <a16:creationId xmlns:a16="http://schemas.microsoft.com/office/drawing/2014/main" id="{5C633016-4A83-127C-5E17-C0542ACC1E4A}"/>
              </a:ext>
            </a:extLst>
          </p:cNvPr>
          <p:cNvPicPr>
            <a:picLocks noChangeAspect="1"/>
          </p:cNvPicPr>
          <p:nvPr/>
        </p:nvPicPr>
        <p:blipFill>
          <a:blip r:embed="rId3"/>
          <a:stretch>
            <a:fillRect/>
          </a:stretch>
        </p:blipFill>
        <p:spPr>
          <a:xfrm>
            <a:off x="143547" y="1364638"/>
            <a:ext cx="7978477" cy="3596952"/>
          </a:xfrm>
          <a:prstGeom prst="rect">
            <a:avLst/>
          </a:prstGeom>
        </p:spPr>
      </p:pic>
    </p:spTree>
    <p:extLst>
      <p:ext uri="{BB962C8B-B14F-4D97-AF65-F5344CB8AC3E}">
        <p14:creationId xmlns:p14="http://schemas.microsoft.com/office/powerpoint/2010/main" val="11493150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Çeşitli Veritabanlarında Kulanılan Veri Tipleri</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200" b="0" i="0" dirty="0">
                <a:solidFill>
                  <a:schemeClr val="bg1"/>
                </a:solidFill>
                <a:effectLst/>
                <a:latin typeface="calibri" panose="020F0502020204030204" pitchFamily="34" charset="0"/>
              </a:rPr>
              <a:t>Microsoft Access, MySQL ve SQL Server'da kullanılan veri tipleri</a:t>
            </a:r>
          </a:p>
        </p:txBody>
      </p:sp>
      <p:sp>
        <p:nvSpPr>
          <p:cNvPr id="6" name="Başlık 1">
            <a:extLst>
              <a:ext uri="{FF2B5EF4-FFF2-40B4-BE49-F238E27FC236}">
                <a16:creationId xmlns:a16="http://schemas.microsoft.com/office/drawing/2014/main" id="{1B4F8B6D-2D15-8997-69CD-74749E917758}"/>
              </a:ext>
            </a:extLst>
          </p:cNvPr>
          <p:cNvSpPr txBox="1">
            <a:spLocks/>
          </p:cNvSpPr>
          <p:nvPr/>
        </p:nvSpPr>
        <p:spPr>
          <a:xfrm>
            <a:off x="143547" y="527532"/>
            <a:ext cx="4141582" cy="725339"/>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r>
              <a:rPr lang="tr-TR" sz="2600" dirty="0">
                <a:solidFill>
                  <a:schemeClr val="tx1"/>
                </a:solidFill>
              </a:rPr>
              <a:t>MySQL Veri Tipleri</a:t>
            </a:r>
          </a:p>
        </p:txBody>
      </p:sp>
      <p:pic>
        <p:nvPicPr>
          <p:cNvPr id="3" name="Resim 2">
            <a:extLst>
              <a:ext uri="{FF2B5EF4-FFF2-40B4-BE49-F238E27FC236}">
                <a16:creationId xmlns:a16="http://schemas.microsoft.com/office/drawing/2014/main" id="{46647B16-5636-2637-72E8-83E25A93036C}"/>
              </a:ext>
            </a:extLst>
          </p:cNvPr>
          <p:cNvPicPr>
            <a:picLocks noChangeAspect="1"/>
          </p:cNvPicPr>
          <p:nvPr/>
        </p:nvPicPr>
        <p:blipFill>
          <a:blip r:embed="rId3"/>
          <a:stretch>
            <a:fillRect/>
          </a:stretch>
        </p:blipFill>
        <p:spPr>
          <a:xfrm>
            <a:off x="143547" y="1428656"/>
            <a:ext cx="7933653" cy="2171888"/>
          </a:xfrm>
          <a:prstGeom prst="rect">
            <a:avLst/>
          </a:prstGeom>
        </p:spPr>
      </p:pic>
    </p:spTree>
    <p:extLst>
      <p:ext uri="{BB962C8B-B14F-4D97-AF65-F5344CB8AC3E}">
        <p14:creationId xmlns:p14="http://schemas.microsoft.com/office/powerpoint/2010/main" val="17074047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Çeşitli Veritabanlarında Kulanılan Veri Tipleri</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200" b="0" i="0" dirty="0">
                <a:solidFill>
                  <a:schemeClr val="bg1"/>
                </a:solidFill>
                <a:effectLst/>
                <a:latin typeface="calibri" panose="020F0502020204030204" pitchFamily="34" charset="0"/>
              </a:rPr>
              <a:t>Microsoft Access, MySQL ve SQL Server'da kullanılan veri tipleri</a:t>
            </a:r>
          </a:p>
        </p:txBody>
      </p:sp>
      <p:sp>
        <p:nvSpPr>
          <p:cNvPr id="6" name="Başlık 1">
            <a:extLst>
              <a:ext uri="{FF2B5EF4-FFF2-40B4-BE49-F238E27FC236}">
                <a16:creationId xmlns:a16="http://schemas.microsoft.com/office/drawing/2014/main" id="{1B4F8B6D-2D15-8997-69CD-74749E917758}"/>
              </a:ext>
            </a:extLst>
          </p:cNvPr>
          <p:cNvSpPr txBox="1">
            <a:spLocks/>
          </p:cNvSpPr>
          <p:nvPr/>
        </p:nvSpPr>
        <p:spPr>
          <a:xfrm>
            <a:off x="143547" y="527532"/>
            <a:ext cx="4141582" cy="725339"/>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r>
              <a:rPr lang="tr-TR" sz="2600" dirty="0">
                <a:solidFill>
                  <a:schemeClr val="tx1"/>
                </a:solidFill>
              </a:rPr>
              <a:t>MS SQL Veri Tipleri</a:t>
            </a:r>
          </a:p>
        </p:txBody>
      </p:sp>
      <p:pic>
        <p:nvPicPr>
          <p:cNvPr id="4" name="Resim 3">
            <a:extLst>
              <a:ext uri="{FF2B5EF4-FFF2-40B4-BE49-F238E27FC236}">
                <a16:creationId xmlns:a16="http://schemas.microsoft.com/office/drawing/2014/main" id="{300F267D-21C6-9BC1-D0A0-A65C2EE5F017}"/>
              </a:ext>
            </a:extLst>
          </p:cNvPr>
          <p:cNvPicPr>
            <a:picLocks noChangeAspect="1"/>
          </p:cNvPicPr>
          <p:nvPr/>
        </p:nvPicPr>
        <p:blipFill>
          <a:blip r:embed="rId3"/>
          <a:stretch>
            <a:fillRect/>
          </a:stretch>
        </p:blipFill>
        <p:spPr>
          <a:xfrm>
            <a:off x="143547" y="1252871"/>
            <a:ext cx="7960547" cy="4968671"/>
          </a:xfrm>
          <a:prstGeom prst="rect">
            <a:avLst/>
          </a:prstGeom>
        </p:spPr>
      </p:pic>
    </p:spTree>
    <p:extLst>
      <p:ext uri="{BB962C8B-B14F-4D97-AF65-F5344CB8AC3E}">
        <p14:creationId xmlns:p14="http://schemas.microsoft.com/office/powerpoint/2010/main" val="41560205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DISTINCT Kullanımı</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100" b="0" i="0" dirty="0">
                <a:solidFill>
                  <a:schemeClr val="bg1"/>
                </a:solidFill>
                <a:effectLst/>
                <a:latin typeface="calibri" panose="020F0502020204030204" pitchFamily="34" charset="0"/>
              </a:rPr>
              <a:t>DISTINCT ifadesi tablodaki belirtilen alanda bulunan kayıtlardan birer örnek alır. Yani tekrar eden kayıtlardan bir tane alır ve bunun yanına da tekrar etmeyen kayıtları koyarak bir veri kümesi oluşturur. Ne işimize yarar veya nerede kullanabiliriz sorusu akla gelebilir.</a:t>
            </a:r>
            <a:br>
              <a:rPr lang="tr-TR" sz="1100" dirty="0">
                <a:solidFill>
                  <a:schemeClr val="bg1"/>
                </a:solidFill>
              </a:rPr>
            </a:br>
            <a:br>
              <a:rPr lang="tr-TR" sz="1100" dirty="0">
                <a:solidFill>
                  <a:schemeClr val="bg1"/>
                </a:solidFill>
              </a:rPr>
            </a:br>
            <a:r>
              <a:rPr lang="tr-TR" sz="1100" b="0" i="0" dirty="0">
                <a:solidFill>
                  <a:schemeClr val="bg1"/>
                </a:solidFill>
                <a:effectLst/>
                <a:latin typeface="calibri" panose="020F0502020204030204" pitchFamily="34" charset="0"/>
              </a:rPr>
              <a:t>Mesela bir üyelerinizin depolandığı bir tablo olduğunu düşünün. Bu tablodan mesela İstanbul'da kaç tane üyeniz olduğunu bulmak istediğinizi düşünün. Yaptığınız programa bir açılır liste kutusu koyup illerin isimlerini tek tek yazabilirsiniz. Ancak bu durum hem bir zaman kaybı olur hemde sistemde kayıtlı olmayan ileri de listeleyeceği için, açılır liste kutusu açıldığında uzun bir liste olacaktır. Bunun yerine Distinct komutu kullanarak tablodaki Şehir alanında yazan kayıtlar tek düşürülür ve bir açılır liste kutusuna aktarılabilir. Böylece ilgili şehir seçilerek o şehirde kaç tane üyenizin olduğunu görebilirsiniz. Listede görünmeyen şehirden üyeniz olmadığı anlamını rahatlıkla çıkarabilirsiniz.</a:t>
            </a:r>
          </a:p>
        </p:txBody>
      </p:sp>
      <p:pic>
        <p:nvPicPr>
          <p:cNvPr id="15" name="Resim 14">
            <a:extLst>
              <a:ext uri="{FF2B5EF4-FFF2-40B4-BE49-F238E27FC236}">
                <a16:creationId xmlns:a16="http://schemas.microsoft.com/office/drawing/2014/main" id="{830E8B07-E7C3-4746-5FF9-A1FEFFB202A7}"/>
              </a:ext>
            </a:extLst>
          </p:cNvPr>
          <p:cNvPicPr>
            <a:picLocks noChangeAspect="1"/>
          </p:cNvPicPr>
          <p:nvPr/>
        </p:nvPicPr>
        <p:blipFill>
          <a:blip r:embed="rId3"/>
          <a:stretch>
            <a:fillRect/>
          </a:stretch>
        </p:blipFill>
        <p:spPr>
          <a:xfrm>
            <a:off x="1" y="259204"/>
            <a:ext cx="8122024" cy="1928957"/>
          </a:xfrm>
          <a:prstGeom prst="rect">
            <a:avLst/>
          </a:prstGeom>
        </p:spPr>
      </p:pic>
      <p:pic>
        <p:nvPicPr>
          <p:cNvPr id="17" name="Resim 16">
            <a:extLst>
              <a:ext uri="{FF2B5EF4-FFF2-40B4-BE49-F238E27FC236}">
                <a16:creationId xmlns:a16="http://schemas.microsoft.com/office/drawing/2014/main" id="{3E386679-C086-64AF-86FB-105C50E9771C}"/>
              </a:ext>
            </a:extLst>
          </p:cNvPr>
          <p:cNvPicPr>
            <a:picLocks noChangeAspect="1"/>
          </p:cNvPicPr>
          <p:nvPr/>
        </p:nvPicPr>
        <p:blipFill>
          <a:blip r:embed="rId4"/>
          <a:stretch>
            <a:fillRect/>
          </a:stretch>
        </p:blipFill>
        <p:spPr>
          <a:xfrm>
            <a:off x="68762" y="2188161"/>
            <a:ext cx="7990509" cy="3894157"/>
          </a:xfrm>
          <a:prstGeom prst="rect">
            <a:avLst/>
          </a:prstGeom>
        </p:spPr>
      </p:pic>
    </p:spTree>
    <p:extLst>
      <p:ext uri="{BB962C8B-B14F-4D97-AF65-F5344CB8AC3E}">
        <p14:creationId xmlns:p14="http://schemas.microsoft.com/office/powerpoint/2010/main" val="16100302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DISTINCT Kullanımı</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100" b="0" i="0" dirty="0">
                <a:solidFill>
                  <a:schemeClr val="bg1"/>
                </a:solidFill>
                <a:effectLst/>
                <a:latin typeface="calibri" panose="020F0502020204030204" pitchFamily="34" charset="0"/>
              </a:rPr>
              <a:t>DISTINCT ifadesi tablodaki belirtilen alanda bulunan kayıtlardan birer örnek alır. Yani tekrar eden kayıtlardan bir tane alır ve bunun yanına da tekrar etmeyen kayıtları koyarak bir veri kümesi oluşturur. Ne işimize yarar veya nerede kullanabiliriz sorusu akla gelebilir.</a:t>
            </a:r>
            <a:br>
              <a:rPr lang="tr-TR" sz="1100" dirty="0">
                <a:solidFill>
                  <a:schemeClr val="bg1"/>
                </a:solidFill>
              </a:rPr>
            </a:br>
            <a:br>
              <a:rPr lang="tr-TR" sz="1100" dirty="0">
                <a:solidFill>
                  <a:schemeClr val="bg1"/>
                </a:solidFill>
              </a:rPr>
            </a:br>
            <a:r>
              <a:rPr lang="tr-TR" sz="1100" b="0" i="0" dirty="0">
                <a:solidFill>
                  <a:schemeClr val="bg1"/>
                </a:solidFill>
                <a:effectLst/>
                <a:latin typeface="calibri" panose="020F0502020204030204" pitchFamily="34" charset="0"/>
              </a:rPr>
              <a:t>Mesela bir üyelerinizin depolandığı bir tablo olduğunu düşünün. Bu tablodan mesela İstanbul'da kaç tane üyeniz olduğunu bulmak istediğinizi düşünün. Yaptığınız programa bir açılır liste kutusu koyup illerin isimlerini tek tek yazabilirsiniz. Ancak bu durum hem bir zaman kaybı olur hemde sistemde kayıtlı olmayan ileri de listeleyeceği için, açılır liste kutusu açıldığında uzun bir liste olacaktır. Bunun yerine Distinct komutu kullanarak tablodaki Şehir alanında yazan kayıtlar tek düşürülür ve bir açılır liste kutusuna aktarılabilir. Böylece ilgili şehir seçilerek o şehirde kaç tane üyenizin olduğunu görebilirsiniz. Listede görünmeyen şehirden üyeniz olmadığı anlamını rahatlıkla çıkarabilirsiniz.</a:t>
            </a:r>
          </a:p>
        </p:txBody>
      </p:sp>
      <p:pic>
        <p:nvPicPr>
          <p:cNvPr id="3" name="Resim 2">
            <a:extLst>
              <a:ext uri="{FF2B5EF4-FFF2-40B4-BE49-F238E27FC236}">
                <a16:creationId xmlns:a16="http://schemas.microsoft.com/office/drawing/2014/main" id="{3653D085-0994-9761-8D47-7BC48D55340C}"/>
              </a:ext>
            </a:extLst>
          </p:cNvPr>
          <p:cNvPicPr>
            <a:picLocks noChangeAspect="1"/>
          </p:cNvPicPr>
          <p:nvPr/>
        </p:nvPicPr>
        <p:blipFill>
          <a:blip r:embed="rId3"/>
          <a:stretch>
            <a:fillRect/>
          </a:stretch>
        </p:blipFill>
        <p:spPr>
          <a:xfrm>
            <a:off x="77962" y="357386"/>
            <a:ext cx="7873732" cy="2644369"/>
          </a:xfrm>
          <a:prstGeom prst="rect">
            <a:avLst/>
          </a:prstGeom>
        </p:spPr>
      </p:pic>
      <p:pic>
        <p:nvPicPr>
          <p:cNvPr id="5" name="Resim 4">
            <a:extLst>
              <a:ext uri="{FF2B5EF4-FFF2-40B4-BE49-F238E27FC236}">
                <a16:creationId xmlns:a16="http://schemas.microsoft.com/office/drawing/2014/main" id="{CA6BD0AC-2109-04DF-A112-556377DFA6D0}"/>
              </a:ext>
            </a:extLst>
          </p:cNvPr>
          <p:cNvPicPr>
            <a:picLocks noChangeAspect="1"/>
          </p:cNvPicPr>
          <p:nvPr/>
        </p:nvPicPr>
        <p:blipFill>
          <a:blip r:embed="rId4"/>
          <a:stretch>
            <a:fillRect/>
          </a:stretch>
        </p:blipFill>
        <p:spPr>
          <a:xfrm>
            <a:off x="77962" y="3075776"/>
            <a:ext cx="7873732" cy="3424838"/>
          </a:xfrm>
          <a:prstGeom prst="rect">
            <a:avLst/>
          </a:prstGeom>
        </p:spPr>
      </p:pic>
    </p:spTree>
    <p:extLst>
      <p:ext uri="{BB962C8B-B14F-4D97-AF65-F5344CB8AC3E}">
        <p14:creationId xmlns:p14="http://schemas.microsoft.com/office/powerpoint/2010/main" val="39500267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WHERE Kullanımı</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400" b="0" i="0" dirty="0">
                <a:solidFill>
                  <a:schemeClr val="bg1"/>
                </a:solidFill>
                <a:effectLst/>
                <a:latin typeface="calibri" panose="020F0502020204030204" pitchFamily="34" charset="0"/>
              </a:rPr>
              <a:t>WHERE ifadesi tablodaki alanlarda okuma, güncelleme, silme gibi işlemleri yaparken belli kriterlere sahip kayıtlar üzerinde işlem yapmamızı sağlar. Where ifadesi belirtilmezse uygulanan komut bütün kayıtlar üzerinde geçerli olur. Mesela bir kaydı silmek istediğimiz zaman Where ifadesini kullanmazsak tablodaki bütün kayıtları silecektir.</a:t>
            </a:r>
          </a:p>
        </p:txBody>
      </p:sp>
      <p:pic>
        <p:nvPicPr>
          <p:cNvPr id="4" name="Resim 3">
            <a:extLst>
              <a:ext uri="{FF2B5EF4-FFF2-40B4-BE49-F238E27FC236}">
                <a16:creationId xmlns:a16="http://schemas.microsoft.com/office/drawing/2014/main" id="{97D9E5C2-30BC-CBBD-E176-F7F7ED2BBFED}"/>
              </a:ext>
            </a:extLst>
          </p:cNvPr>
          <p:cNvPicPr>
            <a:picLocks noChangeAspect="1"/>
          </p:cNvPicPr>
          <p:nvPr/>
        </p:nvPicPr>
        <p:blipFill>
          <a:blip r:embed="rId3"/>
          <a:stretch>
            <a:fillRect/>
          </a:stretch>
        </p:blipFill>
        <p:spPr>
          <a:xfrm>
            <a:off x="1" y="213501"/>
            <a:ext cx="8122024" cy="1912786"/>
          </a:xfrm>
          <a:prstGeom prst="rect">
            <a:avLst/>
          </a:prstGeom>
        </p:spPr>
      </p:pic>
      <p:pic>
        <p:nvPicPr>
          <p:cNvPr id="7" name="Resim 6">
            <a:extLst>
              <a:ext uri="{FF2B5EF4-FFF2-40B4-BE49-F238E27FC236}">
                <a16:creationId xmlns:a16="http://schemas.microsoft.com/office/drawing/2014/main" id="{AD359FA9-9147-BCF2-0DF3-05AF5AC30093}"/>
              </a:ext>
            </a:extLst>
          </p:cNvPr>
          <p:cNvPicPr>
            <a:picLocks noChangeAspect="1"/>
          </p:cNvPicPr>
          <p:nvPr/>
        </p:nvPicPr>
        <p:blipFill>
          <a:blip r:embed="rId4"/>
          <a:stretch>
            <a:fillRect/>
          </a:stretch>
        </p:blipFill>
        <p:spPr>
          <a:xfrm>
            <a:off x="9005" y="2524925"/>
            <a:ext cx="8113020" cy="3069052"/>
          </a:xfrm>
          <a:prstGeom prst="rect">
            <a:avLst/>
          </a:prstGeom>
        </p:spPr>
      </p:pic>
    </p:spTree>
    <p:extLst>
      <p:ext uri="{BB962C8B-B14F-4D97-AF65-F5344CB8AC3E}">
        <p14:creationId xmlns:p14="http://schemas.microsoft.com/office/powerpoint/2010/main" val="26118121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WHERE Kullanımı</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400" b="0" i="0" dirty="0">
                <a:solidFill>
                  <a:schemeClr val="bg1"/>
                </a:solidFill>
                <a:effectLst/>
                <a:latin typeface="calibri" panose="020F0502020204030204" pitchFamily="34" charset="0"/>
              </a:rPr>
              <a:t>WHERE ifadesi tablodaki alanlarda okuma, güncelleme, silme gibi işlemleri yaparken belli kriterlere sahip kayıtlar üzerinde işlem yapmamızı sağlar. Where ifadesi belirtilmezse uygulanan komut bütün kayıtlar üzerinde geçerli olur. Mesela bir kaydı silmek istediğimiz zaman Where ifadesini kullanmazsak tablodaki bütün kayıtları silecektir.</a:t>
            </a:r>
          </a:p>
        </p:txBody>
      </p:sp>
      <p:pic>
        <p:nvPicPr>
          <p:cNvPr id="3" name="Resim 2">
            <a:extLst>
              <a:ext uri="{FF2B5EF4-FFF2-40B4-BE49-F238E27FC236}">
                <a16:creationId xmlns:a16="http://schemas.microsoft.com/office/drawing/2014/main" id="{6DCE2899-C8AE-D72B-7C0A-9641B26A7EA1}"/>
              </a:ext>
            </a:extLst>
          </p:cNvPr>
          <p:cNvPicPr>
            <a:picLocks noChangeAspect="1"/>
          </p:cNvPicPr>
          <p:nvPr/>
        </p:nvPicPr>
        <p:blipFill>
          <a:blip r:embed="rId3"/>
          <a:stretch>
            <a:fillRect/>
          </a:stretch>
        </p:blipFill>
        <p:spPr>
          <a:xfrm>
            <a:off x="0" y="219686"/>
            <a:ext cx="7962075" cy="2864173"/>
          </a:xfrm>
          <a:prstGeom prst="rect">
            <a:avLst/>
          </a:prstGeom>
        </p:spPr>
      </p:pic>
    </p:spTree>
    <p:extLst>
      <p:ext uri="{BB962C8B-B14F-4D97-AF65-F5344CB8AC3E}">
        <p14:creationId xmlns:p14="http://schemas.microsoft.com/office/powerpoint/2010/main" val="26459544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AND &amp; OR Kullanımı</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400" b="0" i="0" dirty="0">
                <a:solidFill>
                  <a:schemeClr val="bg1"/>
                </a:solidFill>
                <a:effectLst/>
                <a:latin typeface="calibri" panose="020F0502020204030204" pitchFamily="34" charset="0"/>
              </a:rPr>
              <a:t>AND ve OR ifadeleri birden fazla alanda işlem yapılacaksa kullanılan operatörlerdir. AND operatörü birinci durumla beraber ikinci durumunda olduğu zaman kullanılır. OR operatörü ise birinci durum veya ikinci durumun gerçekleşmesi durumunda kullanılır</a:t>
            </a:r>
          </a:p>
        </p:txBody>
      </p:sp>
      <p:pic>
        <p:nvPicPr>
          <p:cNvPr id="4" name="Resim 3">
            <a:extLst>
              <a:ext uri="{FF2B5EF4-FFF2-40B4-BE49-F238E27FC236}">
                <a16:creationId xmlns:a16="http://schemas.microsoft.com/office/drawing/2014/main" id="{29A39A60-6D55-AC17-214D-B5BCFCE73F21}"/>
              </a:ext>
            </a:extLst>
          </p:cNvPr>
          <p:cNvPicPr>
            <a:picLocks noChangeAspect="1"/>
          </p:cNvPicPr>
          <p:nvPr/>
        </p:nvPicPr>
        <p:blipFill>
          <a:blip r:embed="rId3"/>
          <a:stretch>
            <a:fillRect/>
          </a:stretch>
        </p:blipFill>
        <p:spPr>
          <a:xfrm>
            <a:off x="32785" y="234195"/>
            <a:ext cx="8087905" cy="3755099"/>
          </a:xfrm>
          <a:prstGeom prst="rect">
            <a:avLst/>
          </a:prstGeom>
        </p:spPr>
      </p:pic>
      <p:pic>
        <p:nvPicPr>
          <p:cNvPr id="6" name="Resim 5">
            <a:extLst>
              <a:ext uri="{FF2B5EF4-FFF2-40B4-BE49-F238E27FC236}">
                <a16:creationId xmlns:a16="http://schemas.microsoft.com/office/drawing/2014/main" id="{2EF2CCB4-093B-C67B-4983-5202058CAF83}"/>
              </a:ext>
            </a:extLst>
          </p:cNvPr>
          <p:cNvPicPr>
            <a:picLocks noChangeAspect="1"/>
          </p:cNvPicPr>
          <p:nvPr/>
        </p:nvPicPr>
        <p:blipFill>
          <a:blip r:embed="rId4"/>
          <a:stretch>
            <a:fillRect/>
          </a:stretch>
        </p:blipFill>
        <p:spPr>
          <a:xfrm>
            <a:off x="32786" y="4151105"/>
            <a:ext cx="7981662" cy="1631878"/>
          </a:xfrm>
          <a:prstGeom prst="rect">
            <a:avLst/>
          </a:prstGeom>
        </p:spPr>
      </p:pic>
    </p:spTree>
    <p:extLst>
      <p:ext uri="{BB962C8B-B14F-4D97-AF65-F5344CB8AC3E}">
        <p14:creationId xmlns:p14="http://schemas.microsoft.com/office/powerpoint/2010/main" val="1307725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ORDER BY Kullanımı</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400" b="0" i="0" dirty="0">
                <a:solidFill>
                  <a:schemeClr val="bg1"/>
                </a:solidFill>
                <a:effectLst/>
                <a:latin typeface="calibri" panose="020F0502020204030204" pitchFamily="34" charset="0"/>
              </a:rPr>
              <a:t>ORDER BY ifadesi kayıtları belirtilen alanda büyükten küçüğe veya küçükten büyüğe göre sıralar. ASC (ascending) parametresi ile küçükten büyüğe, DESC (descending) parametresi ile büyükten küçüğe göre sıralar. Burada sadece sayısal alanlar değil metinsel alanlarda alfabetik olarak sıralanabilir.</a:t>
            </a:r>
          </a:p>
        </p:txBody>
      </p:sp>
      <p:pic>
        <p:nvPicPr>
          <p:cNvPr id="3" name="Resim 2">
            <a:extLst>
              <a:ext uri="{FF2B5EF4-FFF2-40B4-BE49-F238E27FC236}">
                <a16:creationId xmlns:a16="http://schemas.microsoft.com/office/drawing/2014/main" id="{CB33DD10-D136-0966-6F2C-ABEB87A1E825}"/>
              </a:ext>
            </a:extLst>
          </p:cNvPr>
          <p:cNvPicPr>
            <a:picLocks noChangeAspect="1"/>
          </p:cNvPicPr>
          <p:nvPr/>
        </p:nvPicPr>
        <p:blipFill>
          <a:blip r:embed="rId3"/>
          <a:stretch>
            <a:fillRect/>
          </a:stretch>
        </p:blipFill>
        <p:spPr>
          <a:xfrm>
            <a:off x="0" y="191000"/>
            <a:ext cx="8095129" cy="1147858"/>
          </a:xfrm>
          <a:prstGeom prst="rect">
            <a:avLst/>
          </a:prstGeom>
        </p:spPr>
      </p:pic>
      <p:pic>
        <p:nvPicPr>
          <p:cNvPr id="7" name="Resim 6">
            <a:extLst>
              <a:ext uri="{FF2B5EF4-FFF2-40B4-BE49-F238E27FC236}">
                <a16:creationId xmlns:a16="http://schemas.microsoft.com/office/drawing/2014/main" id="{7289DB1C-5829-904D-520D-F595621086A6}"/>
              </a:ext>
            </a:extLst>
          </p:cNvPr>
          <p:cNvPicPr>
            <a:picLocks noChangeAspect="1"/>
          </p:cNvPicPr>
          <p:nvPr/>
        </p:nvPicPr>
        <p:blipFill>
          <a:blip r:embed="rId4"/>
          <a:stretch>
            <a:fillRect/>
          </a:stretch>
        </p:blipFill>
        <p:spPr>
          <a:xfrm>
            <a:off x="0" y="1450625"/>
            <a:ext cx="7998696" cy="3040693"/>
          </a:xfrm>
          <a:prstGeom prst="rect">
            <a:avLst/>
          </a:prstGeom>
        </p:spPr>
      </p:pic>
      <p:pic>
        <p:nvPicPr>
          <p:cNvPr id="9" name="Resim 8">
            <a:extLst>
              <a:ext uri="{FF2B5EF4-FFF2-40B4-BE49-F238E27FC236}">
                <a16:creationId xmlns:a16="http://schemas.microsoft.com/office/drawing/2014/main" id="{623B76A1-6533-ABBD-3B5B-6E205A816275}"/>
              </a:ext>
            </a:extLst>
          </p:cNvPr>
          <p:cNvPicPr>
            <a:picLocks noChangeAspect="1"/>
          </p:cNvPicPr>
          <p:nvPr/>
        </p:nvPicPr>
        <p:blipFill>
          <a:blip r:embed="rId5"/>
          <a:stretch>
            <a:fillRect/>
          </a:stretch>
        </p:blipFill>
        <p:spPr>
          <a:xfrm>
            <a:off x="0" y="4562708"/>
            <a:ext cx="7998696" cy="1689333"/>
          </a:xfrm>
          <a:prstGeom prst="rect">
            <a:avLst/>
          </a:prstGeom>
        </p:spPr>
      </p:pic>
    </p:spTree>
    <p:extLst>
      <p:ext uri="{BB962C8B-B14F-4D97-AF65-F5344CB8AC3E}">
        <p14:creationId xmlns:p14="http://schemas.microsoft.com/office/powerpoint/2010/main" val="7413138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a:xfrm>
            <a:off x="8477250" y="603504"/>
            <a:ext cx="3144774" cy="646535"/>
          </a:xfrm>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Sınıf Nedir?</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1250039"/>
            <a:ext cx="3144774" cy="1453897"/>
          </a:xfrm>
        </p:spPr>
        <p:txBody>
          <a:bodyPr rtlCol="0">
            <a:noAutofit/>
          </a:bodyPr>
          <a:lstStyle>
            <a:defPPr>
              <a:defRPr lang="tr-TR"/>
            </a:defPPr>
          </a:lstStyle>
          <a:p>
            <a:pPr marL="171450" indent="-171450" algn="l">
              <a:buFont typeface="Arial" panose="020B0604020202020204" pitchFamily="34" charset="0"/>
              <a:buChar char="•"/>
            </a:pPr>
            <a:r>
              <a:rPr lang="tr-TR" sz="1200" b="0" i="0" dirty="0">
                <a:solidFill>
                  <a:srgbClr val="405261"/>
                </a:solidFill>
                <a:effectLst/>
                <a:latin typeface="AvenirRegular"/>
              </a:rPr>
              <a:t>Değişkenleri ve methodları bir arada saklayan sistemdir.</a:t>
            </a:r>
          </a:p>
          <a:p>
            <a:pPr marL="171450" indent="-171450" algn="l">
              <a:buFont typeface="Arial" panose="020B0604020202020204" pitchFamily="34" charset="0"/>
              <a:buChar char="•"/>
            </a:pPr>
            <a:r>
              <a:rPr lang="tr-TR" sz="1200" b="0" i="0" dirty="0">
                <a:solidFill>
                  <a:srgbClr val="405261"/>
                </a:solidFill>
                <a:effectLst/>
                <a:latin typeface="AvenirRegular"/>
              </a:rPr>
              <a:t>Değişkenler kullanacağımız verileri örneğin ad, soyad, yaş gibi verileri saklar. Metotlar bu verilerin toplanması gibi görevleri sağlayan bir sistemdir.</a:t>
            </a:r>
          </a:p>
        </p:txBody>
      </p:sp>
      <p:sp>
        <p:nvSpPr>
          <p:cNvPr id="2" name="Başlık 2">
            <a:extLst>
              <a:ext uri="{FF2B5EF4-FFF2-40B4-BE49-F238E27FC236}">
                <a16:creationId xmlns:a16="http://schemas.microsoft.com/office/drawing/2014/main" id="{D133B533-D33C-82A2-626D-0A2827066C59}"/>
              </a:ext>
            </a:extLst>
          </p:cNvPr>
          <p:cNvSpPr txBox="1">
            <a:spLocks/>
          </p:cNvSpPr>
          <p:nvPr/>
        </p:nvSpPr>
        <p:spPr>
          <a:xfrm>
            <a:off x="8477250" y="2552431"/>
            <a:ext cx="3144774" cy="646535"/>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3200" b="0" kern="1200" cap="none" spc="0" baseline="0">
                <a:solidFill>
                  <a:schemeClr val="tx1"/>
                </a:solidFill>
                <a:effectLst/>
                <a:latin typeface="+mj-lt"/>
                <a:ea typeface="+mn-ea"/>
                <a:cs typeface="+mn-cs"/>
              </a:defRPr>
            </a:lvl1pPr>
          </a:lstStyle>
          <a:p>
            <a:pPr marL="216000" indent="-216000">
              <a:buClr>
                <a:schemeClr val="accent1"/>
              </a:buClr>
              <a:buFont typeface="Arial" panose="020B0604020202020204" pitchFamily="34" charset="0"/>
              <a:buChar char="•"/>
            </a:pPr>
            <a:r>
              <a:rPr lang="tr-TR" dirty="0">
                <a:solidFill>
                  <a:schemeClr val="bg2">
                    <a:lumMod val="50000"/>
                  </a:schemeClr>
                </a:solidFill>
              </a:rPr>
              <a:t>Nesne Nedir?</a:t>
            </a:r>
          </a:p>
        </p:txBody>
      </p:sp>
      <p:sp>
        <p:nvSpPr>
          <p:cNvPr id="5" name="Metin Yer Tutucusu 3">
            <a:extLst>
              <a:ext uri="{FF2B5EF4-FFF2-40B4-BE49-F238E27FC236}">
                <a16:creationId xmlns:a16="http://schemas.microsoft.com/office/drawing/2014/main" id="{56E89FF3-5A0C-B23C-76CE-E69BEE485ADE}"/>
              </a:ext>
            </a:extLst>
          </p:cNvPr>
          <p:cNvSpPr txBox="1">
            <a:spLocks/>
          </p:cNvSpPr>
          <p:nvPr/>
        </p:nvSpPr>
        <p:spPr>
          <a:xfrm>
            <a:off x="8477250" y="3182293"/>
            <a:ext cx="3144774" cy="511524"/>
          </a:xfrm>
          <a:prstGeom prst="rect">
            <a:avLst/>
          </a:prstGeom>
        </p:spPr>
        <p:txBody>
          <a:bodyPr vert="horz" lIns="91440" tIns="45720" rIns="91440" bIns="45720" rtlCol="0">
            <a:noAutofit/>
          </a:bodyPr>
          <a:lstStyle>
            <a:defPPr>
              <a:defRPr lang="tr-TR"/>
            </a:defPPr>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lang="tr-T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2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9pPr>
          </a:lstStyle>
          <a:p>
            <a:pPr marL="171450" indent="-171450">
              <a:buFont typeface="Arial" panose="020B0604020202020204" pitchFamily="34" charset="0"/>
              <a:buChar char="•"/>
            </a:pPr>
            <a:r>
              <a:rPr lang="tr-TR" sz="1200" b="0" i="0" dirty="0">
                <a:solidFill>
                  <a:srgbClr val="405261"/>
                </a:solidFill>
                <a:effectLst/>
                <a:latin typeface="AvenirRegular"/>
              </a:rPr>
              <a:t>Verileri saklayan ve bu veriler üzerinde işlem yapan metodları saklayan bileşenlerdir. </a:t>
            </a:r>
            <a:endParaRPr lang="tr-TR" sz="1200" dirty="0">
              <a:solidFill>
                <a:srgbClr val="405261"/>
              </a:solidFill>
              <a:latin typeface="AvenirRegular"/>
            </a:endParaRPr>
          </a:p>
        </p:txBody>
      </p:sp>
      <p:sp>
        <p:nvSpPr>
          <p:cNvPr id="7" name="Başlık 2">
            <a:extLst>
              <a:ext uri="{FF2B5EF4-FFF2-40B4-BE49-F238E27FC236}">
                <a16:creationId xmlns:a16="http://schemas.microsoft.com/office/drawing/2014/main" id="{2BEA4636-F596-3871-E070-16E4CD45CFC9}"/>
              </a:ext>
            </a:extLst>
          </p:cNvPr>
          <p:cNvSpPr txBox="1">
            <a:spLocks/>
          </p:cNvSpPr>
          <p:nvPr/>
        </p:nvSpPr>
        <p:spPr>
          <a:xfrm>
            <a:off x="8477250" y="4632605"/>
            <a:ext cx="3144774" cy="646535"/>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3200" b="0" kern="1200" cap="none" spc="0" baseline="0">
                <a:solidFill>
                  <a:schemeClr val="tx1"/>
                </a:solidFill>
                <a:effectLst/>
                <a:latin typeface="+mj-lt"/>
                <a:ea typeface="+mn-ea"/>
                <a:cs typeface="+mn-cs"/>
              </a:defRPr>
            </a:lvl1pPr>
          </a:lstStyle>
          <a:p>
            <a:pPr marL="216000" indent="-216000">
              <a:buClr>
                <a:schemeClr val="accent1"/>
              </a:buClr>
              <a:buFont typeface="Arial" panose="020B0604020202020204" pitchFamily="34" charset="0"/>
              <a:buChar char="•"/>
            </a:pPr>
            <a:r>
              <a:rPr lang="tr-TR" dirty="0">
                <a:solidFill>
                  <a:schemeClr val="bg2">
                    <a:lumMod val="50000"/>
                  </a:schemeClr>
                </a:solidFill>
              </a:rPr>
              <a:t>Nesne Yönelimli prgoramlama özellikleri neler?</a:t>
            </a:r>
          </a:p>
        </p:txBody>
      </p:sp>
      <p:sp>
        <p:nvSpPr>
          <p:cNvPr id="8" name="Metin Yer Tutucusu 3">
            <a:extLst>
              <a:ext uri="{FF2B5EF4-FFF2-40B4-BE49-F238E27FC236}">
                <a16:creationId xmlns:a16="http://schemas.microsoft.com/office/drawing/2014/main" id="{EF9CC962-D7B0-9504-581A-A8711FE51157}"/>
              </a:ext>
            </a:extLst>
          </p:cNvPr>
          <p:cNvSpPr txBox="1">
            <a:spLocks/>
          </p:cNvSpPr>
          <p:nvPr/>
        </p:nvSpPr>
        <p:spPr>
          <a:xfrm>
            <a:off x="8477250" y="5279140"/>
            <a:ext cx="3144774" cy="1196964"/>
          </a:xfrm>
          <a:prstGeom prst="rect">
            <a:avLst/>
          </a:prstGeom>
        </p:spPr>
        <p:txBody>
          <a:bodyPr vert="horz" lIns="91440" tIns="45720" rIns="91440" bIns="45720" rtlCol="0">
            <a:noAutofit/>
          </a:bodyPr>
          <a:lstStyle>
            <a:defPPr>
              <a:defRPr lang="tr-TR"/>
            </a:defPPr>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lang="tr-T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2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9pPr>
          </a:lstStyle>
          <a:p>
            <a:pPr algn="l"/>
            <a:r>
              <a:rPr lang="tr-TR" sz="1200" b="0" i="0" dirty="0">
                <a:solidFill>
                  <a:srgbClr val="405261"/>
                </a:solidFill>
                <a:effectLst/>
                <a:latin typeface="AvenirRegular"/>
              </a:rPr>
              <a:t>Sistemimizin birçok özelliği vardır. Bunları 4 temel özellikte inceleyebiliriz.</a:t>
            </a:r>
          </a:p>
          <a:p>
            <a:pPr algn="l"/>
            <a:r>
              <a:rPr lang="tr-TR" sz="1200" b="0" i="0" dirty="0">
                <a:solidFill>
                  <a:srgbClr val="405261"/>
                </a:solidFill>
                <a:effectLst/>
                <a:latin typeface="AvenirRegular"/>
              </a:rPr>
              <a:t>Soyutlama (Abstraction), Kapsülleme (Encapsulation), Miras Alma (Inheritance), Çok Biçimlilik (Polymorphism)</a:t>
            </a:r>
          </a:p>
        </p:txBody>
      </p:sp>
    </p:spTree>
    <p:extLst>
      <p:ext uri="{BB962C8B-B14F-4D97-AF65-F5344CB8AC3E}">
        <p14:creationId xmlns:p14="http://schemas.microsoft.com/office/powerpoint/2010/main" val="10956520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ORDER BY Kullanımı</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557060"/>
          </a:xfrm>
        </p:spPr>
        <p:txBody>
          <a:bodyPr rtlCol="0">
            <a:noAutofit/>
          </a:bodyPr>
          <a:lstStyle>
            <a:defPPr>
              <a:defRPr lang="tr-TR"/>
            </a:defPPr>
          </a:lstStyle>
          <a:p>
            <a:pPr algn="l"/>
            <a:r>
              <a:rPr lang="tr-TR" sz="1400" b="0" i="0" dirty="0">
                <a:solidFill>
                  <a:schemeClr val="bg1"/>
                </a:solidFill>
                <a:effectLst/>
                <a:latin typeface="calibri" panose="020F0502020204030204" pitchFamily="34" charset="0"/>
              </a:rPr>
              <a:t>ORDER BY ifadesi kayıtları belirtilen alanda büyükten küçüğe veya küçükten büyüğe göre sıralar. ASC (ascending) parametresi ile küçükten büyüğe, DESC (descending) parametresi ile büyükten küçüğe göre sıralar. Burada sadece sayısal alanlar değil metinsel alanlarda alfabetik olarak sıralanabilir.</a:t>
            </a:r>
          </a:p>
        </p:txBody>
      </p:sp>
      <p:pic>
        <p:nvPicPr>
          <p:cNvPr id="3" name="Resim 2">
            <a:extLst>
              <a:ext uri="{FF2B5EF4-FFF2-40B4-BE49-F238E27FC236}">
                <a16:creationId xmlns:a16="http://schemas.microsoft.com/office/drawing/2014/main" id="{CB33DD10-D136-0966-6F2C-ABEB87A1E825}"/>
              </a:ext>
            </a:extLst>
          </p:cNvPr>
          <p:cNvPicPr>
            <a:picLocks noChangeAspect="1"/>
          </p:cNvPicPr>
          <p:nvPr/>
        </p:nvPicPr>
        <p:blipFill>
          <a:blip r:embed="rId3"/>
          <a:stretch>
            <a:fillRect/>
          </a:stretch>
        </p:blipFill>
        <p:spPr>
          <a:xfrm>
            <a:off x="0" y="191000"/>
            <a:ext cx="8095129" cy="1147858"/>
          </a:xfrm>
          <a:prstGeom prst="rect">
            <a:avLst/>
          </a:prstGeom>
        </p:spPr>
      </p:pic>
      <p:pic>
        <p:nvPicPr>
          <p:cNvPr id="4" name="Resim 3">
            <a:extLst>
              <a:ext uri="{FF2B5EF4-FFF2-40B4-BE49-F238E27FC236}">
                <a16:creationId xmlns:a16="http://schemas.microsoft.com/office/drawing/2014/main" id="{BC619B71-7FC2-B4B3-A47E-3D1745B47C40}"/>
              </a:ext>
            </a:extLst>
          </p:cNvPr>
          <p:cNvPicPr>
            <a:picLocks noChangeAspect="1"/>
          </p:cNvPicPr>
          <p:nvPr/>
        </p:nvPicPr>
        <p:blipFill>
          <a:blip r:embed="rId4"/>
          <a:stretch>
            <a:fillRect/>
          </a:stretch>
        </p:blipFill>
        <p:spPr>
          <a:xfrm>
            <a:off x="0" y="1490274"/>
            <a:ext cx="8082701" cy="3682361"/>
          </a:xfrm>
          <a:prstGeom prst="rect">
            <a:avLst/>
          </a:prstGeom>
        </p:spPr>
      </p:pic>
    </p:spTree>
    <p:extLst>
      <p:ext uri="{BB962C8B-B14F-4D97-AF65-F5344CB8AC3E}">
        <p14:creationId xmlns:p14="http://schemas.microsoft.com/office/powerpoint/2010/main" val="23336622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INSERT INTO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lnSpcReduction="10000"/>
          </a:bodyPr>
          <a:lstStyle/>
          <a:p>
            <a:pPr algn="l"/>
            <a:r>
              <a:rPr lang="tr-TR" sz="1100" b="0" i="0" dirty="0">
                <a:solidFill>
                  <a:schemeClr val="bg1"/>
                </a:solidFill>
                <a:effectLst/>
                <a:latin typeface="calibri" panose="020F0502020204030204" pitchFamily="34" charset="0"/>
              </a:rPr>
              <a:t>INSERT INTO ifadesi tablomuza yeni bir kayıt eklemek için kullanılır.</a:t>
            </a:r>
            <a:br>
              <a:rPr lang="tr-TR" sz="1100" b="0" i="0" dirty="0">
                <a:solidFill>
                  <a:schemeClr val="bg1"/>
                </a:solidFill>
                <a:effectLst/>
                <a:latin typeface="calibri" panose="020F0502020204030204" pitchFamily="34" charset="0"/>
              </a:rPr>
            </a:br>
            <a:r>
              <a:rPr lang="tr-TR" sz="1100" b="1" i="0" dirty="0">
                <a:solidFill>
                  <a:schemeClr val="bg1"/>
                </a:solidFill>
                <a:effectLst/>
                <a:latin typeface="calibri" panose="020F0502020204030204" pitchFamily="34" charset="0"/>
              </a:rPr>
              <a:t>INSERT INTO Kullanım Biçimi</a:t>
            </a:r>
            <a:r>
              <a:rPr lang="tr-TR" sz="1100" dirty="0">
                <a:solidFill>
                  <a:schemeClr val="bg1"/>
                </a:solidFill>
                <a:latin typeface="calibri" panose="020F0502020204030204" pitchFamily="34" charset="0"/>
              </a:rPr>
              <a:t> :</a:t>
            </a:r>
            <a:r>
              <a:rPr lang="tr-TR" sz="1100" b="0" i="0" dirty="0">
                <a:solidFill>
                  <a:schemeClr val="bg1"/>
                </a:solidFill>
                <a:effectLst/>
                <a:latin typeface="calibri" panose="020F0502020204030204" pitchFamily="34" charset="0"/>
              </a:rPr>
              <a:t>Insert Into kodu iki türlü kullanılabilir.</a:t>
            </a:r>
          </a:p>
          <a:p>
            <a:r>
              <a:rPr lang="tr-TR" sz="1100" b="0" i="0" u="sng" dirty="0">
                <a:solidFill>
                  <a:schemeClr val="bg1"/>
                </a:solidFill>
                <a:effectLst/>
                <a:latin typeface="calibri" panose="020F0502020204030204" pitchFamily="34" charset="0"/>
              </a:rPr>
              <a:t>Birinci yöntem:</a:t>
            </a:r>
            <a:r>
              <a:rPr lang="tr-TR" sz="1100" b="0" i="0" dirty="0">
                <a:solidFill>
                  <a:schemeClr val="bg1"/>
                </a:solidFill>
                <a:effectLst/>
                <a:latin typeface="calibri" panose="020F0502020204030204" pitchFamily="34" charset="0"/>
              </a:rPr>
              <a:t> Bu yöntemde direk tablo adı belirterek sadece değerleri yazmak suretiyle kayıt ekleyebiliriz. Ancak burada dikkat edeceğimiz nokta eklenecek değer tablomuzdaki alan sırasına göre olmalıdır. Mesele tablomuzdaki alan sıralaması Ad, Soyad, ve Dogum_yili  seklinde olsun. Values ifadesinden yazılacak değerler sırası ile işlenir. Karışık yazdığımız zaman, Dogum_yili alanı sayısal bir alan ise metinsel veri girilemeyeceği için programımız hata verecektir. Veya sıralamaya dikkat etmezsek bilgilerimiz olması gerek alana yazılmaz.</a:t>
            </a:r>
          </a:p>
          <a:p>
            <a:r>
              <a:rPr lang="nb-NO" sz="1100" b="0" i="0" dirty="0">
                <a:solidFill>
                  <a:schemeClr val="bg1"/>
                </a:solidFill>
                <a:effectLst/>
                <a:latin typeface="calibri" panose="020F0502020204030204" pitchFamily="34" charset="0"/>
              </a:rPr>
              <a:t>INSERT INTO  tablo_adi</a:t>
            </a:r>
            <a:br>
              <a:rPr lang="nb-NO" sz="1100" dirty="0">
                <a:solidFill>
                  <a:schemeClr val="bg1"/>
                </a:solidFill>
              </a:rPr>
            </a:br>
            <a:r>
              <a:rPr lang="nb-NO" sz="1100" b="0" i="0" dirty="0">
                <a:solidFill>
                  <a:schemeClr val="bg1"/>
                </a:solidFill>
                <a:effectLst/>
                <a:latin typeface="calibri" panose="020F0502020204030204" pitchFamily="34" charset="0"/>
              </a:rPr>
              <a:t>VALUES (deger1, deger2, ...)</a:t>
            </a:r>
            <a:endParaRPr lang="tr-TR" sz="1100" b="0" i="0" dirty="0">
              <a:solidFill>
                <a:schemeClr val="bg1"/>
              </a:solidFill>
              <a:effectLst/>
              <a:latin typeface="calibri" panose="020F0502020204030204" pitchFamily="34" charset="0"/>
            </a:endParaRPr>
          </a:p>
          <a:p>
            <a:r>
              <a:rPr lang="tr-TR" sz="1100" b="0" i="0" dirty="0">
                <a:solidFill>
                  <a:schemeClr val="bg1"/>
                </a:solidFill>
                <a:effectLst/>
                <a:latin typeface="calibri" panose="020F0502020204030204" pitchFamily="34" charset="0"/>
              </a:rPr>
              <a:t>İkinci yöntem: Bu yöntemde ise eklenecek alanları ve değerleri kendimiz belirtiriz. Burada dikkat edilmesi gereken şey; yazdığımız alan adının sırasına göre değerleri eklememiz olacaktır.</a:t>
            </a:r>
          </a:p>
          <a:p>
            <a:r>
              <a:rPr lang="tr-TR" sz="1100" b="0" i="0" dirty="0">
                <a:solidFill>
                  <a:schemeClr val="bg1"/>
                </a:solidFill>
                <a:effectLst/>
                <a:latin typeface="calibri" panose="020F0502020204030204" pitchFamily="34" charset="0"/>
              </a:rPr>
              <a:t>INSERT INTO  tablo_adi (alan_adi1, alan_adi2, alan_adi3)</a:t>
            </a:r>
            <a:br>
              <a:rPr lang="tr-TR" sz="1100" dirty="0">
                <a:solidFill>
                  <a:schemeClr val="bg1"/>
                </a:solidFill>
              </a:rPr>
            </a:br>
            <a:r>
              <a:rPr lang="tr-TR" sz="1100" b="0" i="0" dirty="0">
                <a:solidFill>
                  <a:schemeClr val="bg1"/>
                </a:solidFill>
                <a:effectLst/>
                <a:latin typeface="calibri" panose="020F0502020204030204" pitchFamily="34" charset="0"/>
              </a:rPr>
              <a:t>VALUES (deger1, deger2, deger3)</a:t>
            </a:r>
            <a:endParaRPr lang="tr-TR" sz="1100" dirty="0">
              <a:solidFill>
                <a:schemeClr val="bg1"/>
              </a:solidFill>
            </a:endParaRPr>
          </a:p>
        </p:txBody>
      </p:sp>
      <p:pic>
        <p:nvPicPr>
          <p:cNvPr id="12" name="Resim 11">
            <a:extLst>
              <a:ext uri="{FF2B5EF4-FFF2-40B4-BE49-F238E27FC236}">
                <a16:creationId xmlns:a16="http://schemas.microsoft.com/office/drawing/2014/main" id="{B0EAC903-079B-03E3-DF4F-11879EF09FC6}"/>
              </a:ext>
            </a:extLst>
          </p:cNvPr>
          <p:cNvPicPr>
            <a:picLocks noChangeAspect="1"/>
          </p:cNvPicPr>
          <p:nvPr/>
        </p:nvPicPr>
        <p:blipFill>
          <a:blip r:embed="rId3"/>
          <a:stretch>
            <a:fillRect/>
          </a:stretch>
        </p:blipFill>
        <p:spPr>
          <a:xfrm>
            <a:off x="1" y="241544"/>
            <a:ext cx="8122024" cy="912834"/>
          </a:xfrm>
          <a:prstGeom prst="rect">
            <a:avLst/>
          </a:prstGeom>
        </p:spPr>
      </p:pic>
      <p:pic>
        <p:nvPicPr>
          <p:cNvPr id="15" name="Resim 14">
            <a:extLst>
              <a:ext uri="{FF2B5EF4-FFF2-40B4-BE49-F238E27FC236}">
                <a16:creationId xmlns:a16="http://schemas.microsoft.com/office/drawing/2014/main" id="{7612EDAC-6DF4-4EFC-08EF-67733B9159B5}"/>
              </a:ext>
            </a:extLst>
          </p:cNvPr>
          <p:cNvPicPr>
            <a:picLocks noChangeAspect="1"/>
          </p:cNvPicPr>
          <p:nvPr/>
        </p:nvPicPr>
        <p:blipFill>
          <a:blip r:embed="rId4"/>
          <a:stretch>
            <a:fillRect/>
          </a:stretch>
        </p:blipFill>
        <p:spPr>
          <a:xfrm>
            <a:off x="0" y="1308554"/>
            <a:ext cx="8047913" cy="3864082"/>
          </a:xfrm>
          <a:prstGeom prst="rect">
            <a:avLst/>
          </a:prstGeom>
        </p:spPr>
      </p:pic>
    </p:spTree>
    <p:extLst>
      <p:ext uri="{BB962C8B-B14F-4D97-AF65-F5344CB8AC3E}">
        <p14:creationId xmlns:p14="http://schemas.microsoft.com/office/powerpoint/2010/main" val="5496895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UPDATE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UPDATE ifadesi tablomuzda bulunan kayıtları güncellemek yani değiştirmek için kullanılır.</a:t>
            </a:r>
            <a:endParaRPr lang="tr-TR" sz="1400" dirty="0">
              <a:solidFill>
                <a:schemeClr val="bg1"/>
              </a:solidFill>
            </a:endParaRPr>
          </a:p>
        </p:txBody>
      </p:sp>
      <p:pic>
        <p:nvPicPr>
          <p:cNvPr id="3" name="Resim 2">
            <a:extLst>
              <a:ext uri="{FF2B5EF4-FFF2-40B4-BE49-F238E27FC236}">
                <a16:creationId xmlns:a16="http://schemas.microsoft.com/office/drawing/2014/main" id="{F17197E1-7A5A-C9B6-2E61-08C3B63F1CE8}"/>
              </a:ext>
            </a:extLst>
          </p:cNvPr>
          <p:cNvPicPr>
            <a:picLocks noChangeAspect="1"/>
          </p:cNvPicPr>
          <p:nvPr/>
        </p:nvPicPr>
        <p:blipFill>
          <a:blip r:embed="rId3"/>
          <a:stretch>
            <a:fillRect/>
          </a:stretch>
        </p:blipFill>
        <p:spPr>
          <a:xfrm>
            <a:off x="0" y="224025"/>
            <a:ext cx="8069157" cy="2079904"/>
          </a:xfrm>
          <a:prstGeom prst="rect">
            <a:avLst/>
          </a:prstGeom>
        </p:spPr>
      </p:pic>
      <p:pic>
        <p:nvPicPr>
          <p:cNvPr id="6" name="Resim 5">
            <a:extLst>
              <a:ext uri="{FF2B5EF4-FFF2-40B4-BE49-F238E27FC236}">
                <a16:creationId xmlns:a16="http://schemas.microsoft.com/office/drawing/2014/main" id="{AD80657F-6C78-69BE-72CC-E7CC813B6B56}"/>
              </a:ext>
            </a:extLst>
          </p:cNvPr>
          <p:cNvPicPr>
            <a:picLocks noChangeAspect="1"/>
          </p:cNvPicPr>
          <p:nvPr/>
        </p:nvPicPr>
        <p:blipFill>
          <a:blip r:embed="rId4"/>
          <a:stretch>
            <a:fillRect/>
          </a:stretch>
        </p:blipFill>
        <p:spPr>
          <a:xfrm>
            <a:off x="0" y="2562521"/>
            <a:ext cx="8043414" cy="3820350"/>
          </a:xfrm>
          <a:prstGeom prst="rect">
            <a:avLst/>
          </a:prstGeom>
        </p:spPr>
      </p:pic>
    </p:spTree>
    <p:extLst>
      <p:ext uri="{BB962C8B-B14F-4D97-AF65-F5344CB8AC3E}">
        <p14:creationId xmlns:p14="http://schemas.microsoft.com/office/powerpoint/2010/main" val="17786044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DELETE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DELETE ifadesi tablomuzda bulunan kayıtları silmek için kullanılır.</a:t>
            </a:r>
            <a:endParaRPr lang="tr-TR" sz="1400" dirty="0">
              <a:solidFill>
                <a:schemeClr val="bg1"/>
              </a:solidFill>
            </a:endParaRPr>
          </a:p>
        </p:txBody>
      </p:sp>
      <p:pic>
        <p:nvPicPr>
          <p:cNvPr id="4" name="Resim 3">
            <a:extLst>
              <a:ext uri="{FF2B5EF4-FFF2-40B4-BE49-F238E27FC236}">
                <a16:creationId xmlns:a16="http://schemas.microsoft.com/office/drawing/2014/main" id="{AFE4AECE-430C-5449-7F17-D2E6AF500DE3}"/>
              </a:ext>
            </a:extLst>
          </p:cNvPr>
          <p:cNvPicPr>
            <a:picLocks noChangeAspect="1"/>
          </p:cNvPicPr>
          <p:nvPr/>
        </p:nvPicPr>
        <p:blipFill>
          <a:blip r:embed="rId3"/>
          <a:stretch>
            <a:fillRect/>
          </a:stretch>
        </p:blipFill>
        <p:spPr>
          <a:xfrm>
            <a:off x="1" y="250037"/>
            <a:ext cx="8104094" cy="614529"/>
          </a:xfrm>
          <a:prstGeom prst="rect">
            <a:avLst/>
          </a:prstGeom>
        </p:spPr>
      </p:pic>
      <p:pic>
        <p:nvPicPr>
          <p:cNvPr id="8" name="Resim 7">
            <a:extLst>
              <a:ext uri="{FF2B5EF4-FFF2-40B4-BE49-F238E27FC236}">
                <a16:creationId xmlns:a16="http://schemas.microsoft.com/office/drawing/2014/main" id="{F0CD8649-7B52-406B-9B21-101267C1585A}"/>
              </a:ext>
            </a:extLst>
          </p:cNvPr>
          <p:cNvPicPr>
            <a:picLocks noChangeAspect="1"/>
          </p:cNvPicPr>
          <p:nvPr/>
        </p:nvPicPr>
        <p:blipFill>
          <a:blip r:embed="rId4"/>
          <a:stretch>
            <a:fillRect/>
          </a:stretch>
        </p:blipFill>
        <p:spPr>
          <a:xfrm>
            <a:off x="0" y="956813"/>
            <a:ext cx="8056573" cy="2772505"/>
          </a:xfrm>
          <a:prstGeom prst="rect">
            <a:avLst/>
          </a:prstGeom>
        </p:spPr>
      </p:pic>
      <p:pic>
        <p:nvPicPr>
          <p:cNvPr id="10" name="Resim 9">
            <a:extLst>
              <a:ext uri="{FF2B5EF4-FFF2-40B4-BE49-F238E27FC236}">
                <a16:creationId xmlns:a16="http://schemas.microsoft.com/office/drawing/2014/main" id="{278AD470-AB40-7E13-7AF7-68A4960815EF}"/>
              </a:ext>
            </a:extLst>
          </p:cNvPr>
          <p:cNvPicPr>
            <a:picLocks noChangeAspect="1"/>
          </p:cNvPicPr>
          <p:nvPr/>
        </p:nvPicPr>
        <p:blipFill>
          <a:blip r:embed="rId5"/>
          <a:stretch>
            <a:fillRect/>
          </a:stretch>
        </p:blipFill>
        <p:spPr>
          <a:xfrm>
            <a:off x="0" y="3973437"/>
            <a:ext cx="8104094" cy="2634526"/>
          </a:xfrm>
          <a:prstGeom prst="rect">
            <a:avLst/>
          </a:prstGeom>
        </p:spPr>
      </p:pic>
    </p:spTree>
    <p:extLst>
      <p:ext uri="{BB962C8B-B14F-4D97-AF65-F5344CB8AC3E}">
        <p14:creationId xmlns:p14="http://schemas.microsoft.com/office/powerpoint/2010/main" val="12511678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SELECT TOP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SELECT ifadesi veritbanından verileri okumak için kullanılır. Select ifadesi tek başına kullanıldığında veritabanındaki tablo üzerinde bulunan bütün verileri seçer. Ancak binlerce hatta on binlerce kaydın olduğu bir tablodan bütün verileri çekmek veritabanını zorlayacak ve uygulamanın kitlenmesine neden olacaktır. Bunun yerine SELECT TOP ile belirtilen kadar kayıt seçilir. Select Top ifadesi ile kayıt adedi veya yüzdesi belirtildikten sonra alan adları mutlaka yazılmalıdır. Yazılan alan adlarındaki kayıtlar ekrana gelir. * işareti konulursa bütün alanlar seçilir.</a:t>
            </a:r>
            <a:br>
              <a:rPr lang="tr-TR" sz="1400" dirty="0">
                <a:solidFill>
                  <a:schemeClr val="bg1"/>
                </a:solidFill>
              </a:rPr>
            </a:br>
            <a:br>
              <a:rPr lang="tr-TR" sz="1400" dirty="0">
                <a:solidFill>
                  <a:schemeClr val="bg1"/>
                </a:solidFill>
              </a:rPr>
            </a:br>
            <a:r>
              <a:rPr lang="tr-TR" sz="1400" b="1" i="1" u="sng" dirty="0">
                <a:solidFill>
                  <a:schemeClr val="bg1"/>
                </a:solidFill>
                <a:effectLst/>
                <a:latin typeface="calibri" panose="020F0502020204030204" pitchFamily="34" charset="0"/>
              </a:rPr>
              <a:t>NOT: SELECT TOP ifadesi her veritabanında desteklenmez. Faklı </a:t>
            </a:r>
            <a:r>
              <a:rPr lang="tr-TR" sz="1400" b="1" i="1" u="sng" dirty="0" err="1">
                <a:solidFill>
                  <a:schemeClr val="bg1"/>
                </a:solidFill>
                <a:effectLst/>
                <a:latin typeface="calibri" panose="020F0502020204030204" pitchFamily="34" charset="0"/>
              </a:rPr>
              <a:t>veritabanlarında</a:t>
            </a:r>
            <a:r>
              <a:rPr lang="tr-TR" sz="1400" b="1" i="1" u="sng" dirty="0">
                <a:solidFill>
                  <a:schemeClr val="bg1"/>
                </a:solidFill>
                <a:effectLst/>
                <a:latin typeface="calibri" panose="020F0502020204030204" pitchFamily="34" charset="0"/>
              </a:rPr>
              <a:t> aynı işi yapan başka ifadeler kullanılır.</a:t>
            </a:r>
            <a:endParaRPr lang="tr-TR" sz="1400" dirty="0">
              <a:solidFill>
                <a:schemeClr val="bg1"/>
              </a:solidFill>
            </a:endParaRPr>
          </a:p>
        </p:txBody>
      </p:sp>
      <p:pic>
        <p:nvPicPr>
          <p:cNvPr id="3" name="Resim 2">
            <a:extLst>
              <a:ext uri="{FF2B5EF4-FFF2-40B4-BE49-F238E27FC236}">
                <a16:creationId xmlns:a16="http://schemas.microsoft.com/office/drawing/2014/main" id="{B5E65C20-ED68-E4D4-82DA-507C6088CD58}"/>
              </a:ext>
            </a:extLst>
          </p:cNvPr>
          <p:cNvPicPr>
            <a:picLocks noChangeAspect="1"/>
          </p:cNvPicPr>
          <p:nvPr/>
        </p:nvPicPr>
        <p:blipFill>
          <a:blip r:embed="rId3"/>
          <a:stretch>
            <a:fillRect/>
          </a:stretch>
        </p:blipFill>
        <p:spPr>
          <a:xfrm>
            <a:off x="1" y="274099"/>
            <a:ext cx="8122024" cy="3638841"/>
          </a:xfrm>
          <a:prstGeom prst="rect">
            <a:avLst/>
          </a:prstGeom>
        </p:spPr>
      </p:pic>
      <p:pic>
        <p:nvPicPr>
          <p:cNvPr id="7" name="Resim 6">
            <a:extLst>
              <a:ext uri="{FF2B5EF4-FFF2-40B4-BE49-F238E27FC236}">
                <a16:creationId xmlns:a16="http://schemas.microsoft.com/office/drawing/2014/main" id="{C1664612-E351-46DB-D15C-A2215C7C4B97}"/>
              </a:ext>
            </a:extLst>
          </p:cNvPr>
          <p:cNvPicPr>
            <a:picLocks noChangeAspect="1"/>
          </p:cNvPicPr>
          <p:nvPr/>
        </p:nvPicPr>
        <p:blipFill>
          <a:blip r:embed="rId4"/>
          <a:stretch>
            <a:fillRect/>
          </a:stretch>
        </p:blipFill>
        <p:spPr>
          <a:xfrm>
            <a:off x="0" y="4085098"/>
            <a:ext cx="8122024" cy="1332648"/>
          </a:xfrm>
          <a:prstGeom prst="rect">
            <a:avLst/>
          </a:prstGeom>
        </p:spPr>
      </p:pic>
    </p:spTree>
    <p:extLst>
      <p:ext uri="{BB962C8B-B14F-4D97-AF65-F5344CB8AC3E}">
        <p14:creationId xmlns:p14="http://schemas.microsoft.com/office/powerpoint/2010/main" val="14599286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SELECT TOP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SELECT ifadesi veritbanından verileri okumak için kullanılır. Select ifadesi tek başına kullanıldığında veritabanındaki tablo üzerinde bulunan bütün verileri seçer. Ancak binlerce hatta on binlerce kaydın olduğu bir tablodan bütün verileri çekmek veritabanını zorlayacak ve uygulamanın kitlenmesine neden olacaktır. Bunun yerine SELECT TOP ile belirtilen kadar kayıt seçilir. Select Top ifadesi ile kayıt adedi veya yüzdesi belirtildikten sonra alan adları mutlaka yazılmalıdır. Yazılan alan adlarındaki kayıtlar ekrana gelir. * işareti konulursa bütün alanlar seçilir.</a:t>
            </a:r>
            <a:br>
              <a:rPr lang="tr-TR" sz="1400" dirty="0">
                <a:solidFill>
                  <a:schemeClr val="bg1"/>
                </a:solidFill>
              </a:rPr>
            </a:br>
            <a:br>
              <a:rPr lang="tr-TR" sz="1400" dirty="0">
                <a:solidFill>
                  <a:schemeClr val="bg1"/>
                </a:solidFill>
              </a:rPr>
            </a:br>
            <a:r>
              <a:rPr lang="tr-TR" sz="1400" b="1" i="1" u="sng" dirty="0">
                <a:solidFill>
                  <a:schemeClr val="bg1"/>
                </a:solidFill>
                <a:effectLst/>
                <a:latin typeface="calibri" panose="020F0502020204030204" pitchFamily="34" charset="0"/>
              </a:rPr>
              <a:t>NOT: SELECT TOP ifadesi her veritabanında desteklenmez. Faklı </a:t>
            </a:r>
            <a:r>
              <a:rPr lang="tr-TR" sz="1400" b="1" i="1" u="sng" dirty="0" err="1">
                <a:solidFill>
                  <a:schemeClr val="bg1"/>
                </a:solidFill>
                <a:effectLst/>
                <a:latin typeface="calibri" panose="020F0502020204030204" pitchFamily="34" charset="0"/>
              </a:rPr>
              <a:t>veritabanlarında</a:t>
            </a:r>
            <a:r>
              <a:rPr lang="tr-TR" sz="1400" b="1" i="1" u="sng" dirty="0">
                <a:solidFill>
                  <a:schemeClr val="bg1"/>
                </a:solidFill>
                <a:effectLst/>
                <a:latin typeface="calibri" panose="020F0502020204030204" pitchFamily="34" charset="0"/>
              </a:rPr>
              <a:t> aynı işi yapan başka ifadeler kullanılır.</a:t>
            </a:r>
            <a:endParaRPr lang="tr-TR" sz="1400" dirty="0">
              <a:solidFill>
                <a:schemeClr val="bg1"/>
              </a:solidFill>
            </a:endParaRPr>
          </a:p>
        </p:txBody>
      </p:sp>
      <p:pic>
        <p:nvPicPr>
          <p:cNvPr id="4" name="Resim 3">
            <a:extLst>
              <a:ext uri="{FF2B5EF4-FFF2-40B4-BE49-F238E27FC236}">
                <a16:creationId xmlns:a16="http://schemas.microsoft.com/office/drawing/2014/main" id="{50DFC23B-E1BD-8ABA-1288-DD70E05C3237}"/>
              </a:ext>
            </a:extLst>
          </p:cNvPr>
          <p:cNvPicPr>
            <a:picLocks noChangeAspect="1"/>
          </p:cNvPicPr>
          <p:nvPr/>
        </p:nvPicPr>
        <p:blipFill>
          <a:blip r:embed="rId3"/>
          <a:stretch>
            <a:fillRect/>
          </a:stretch>
        </p:blipFill>
        <p:spPr>
          <a:xfrm>
            <a:off x="0" y="213577"/>
            <a:ext cx="8125354" cy="3829505"/>
          </a:xfrm>
          <a:prstGeom prst="rect">
            <a:avLst/>
          </a:prstGeom>
        </p:spPr>
      </p:pic>
    </p:spTree>
    <p:extLst>
      <p:ext uri="{BB962C8B-B14F-4D97-AF65-F5344CB8AC3E}">
        <p14:creationId xmlns:p14="http://schemas.microsoft.com/office/powerpoint/2010/main" val="27687547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LIKE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LIKE operatörü tablomuzda bulunan kayıtlardan belirttiğimiz kriterler uygun olanları seçmek için kullanılır.</a:t>
            </a:r>
            <a:endParaRPr lang="tr-TR" sz="1400" dirty="0">
              <a:solidFill>
                <a:schemeClr val="bg1"/>
              </a:solidFill>
            </a:endParaRPr>
          </a:p>
        </p:txBody>
      </p:sp>
      <p:pic>
        <p:nvPicPr>
          <p:cNvPr id="3" name="Resim 2">
            <a:extLst>
              <a:ext uri="{FF2B5EF4-FFF2-40B4-BE49-F238E27FC236}">
                <a16:creationId xmlns:a16="http://schemas.microsoft.com/office/drawing/2014/main" id="{47F659E2-9A80-C501-F6B2-7EE4EDE86FC4}"/>
              </a:ext>
            </a:extLst>
          </p:cNvPr>
          <p:cNvPicPr>
            <a:picLocks noChangeAspect="1"/>
          </p:cNvPicPr>
          <p:nvPr/>
        </p:nvPicPr>
        <p:blipFill>
          <a:blip r:embed="rId3"/>
          <a:stretch>
            <a:fillRect/>
          </a:stretch>
        </p:blipFill>
        <p:spPr>
          <a:xfrm>
            <a:off x="1" y="226796"/>
            <a:ext cx="8128276" cy="3896969"/>
          </a:xfrm>
          <a:prstGeom prst="rect">
            <a:avLst/>
          </a:prstGeom>
        </p:spPr>
      </p:pic>
      <p:pic>
        <p:nvPicPr>
          <p:cNvPr id="7" name="Resim 6">
            <a:extLst>
              <a:ext uri="{FF2B5EF4-FFF2-40B4-BE49-F238E27FC236}">
                <a16:creationId xmlns:a16="http://schemas.microsoft.com/office/drawing/2014/main" id="{7F894B2C-706B-BD0E-8E71-427312045FD2}"/>
              </a:ext>
            </a:extLst>
          </p:cNvPr>
          <p:cNvPicPr>
            <a:picLocks noChangeAspect="1"/>
          </p:cNvPicPr>
          <p:nvPr/>
        </p:nvPicPr>
        <p:blipFill>
          <a:blip r:embed="rId4"/>
          <a:stretch>
            <a:fillRect/>
          </a:stretch>
        </p:blipFill>
        <p:spPr>
          <a:xfrm>
            <a:off x="38789" y="4309345"/>
            <a:ext cx="8089488" cy="2396255"/>
          </a:xfrm>
          <a:prstGeom prst="rect">
            <a:avLst/>
          </a:prstGeom>
        </p:spPr>
      </p:pic>
    </p:spTree>
    <p:extLst>
      <p:ext uri="{BB962C8B-B14F-4D97-AF65-F5344CB8AC3E}">
        <p14:creationId xmlns:p14="http://schemas.microsoft.com/office/powerpoint/2010/main" val="648209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LIKE İşaretlerinin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LIKE operatörü tablomuzda bulunan kayıtlardan belirttiğimiz kriterler uygun olanları seçmek için kullanılır. Ancak bazı durumlarda farklı ihtiyaçlar söz konusu olabilir. Bu tip bir durumda LIKE ifadesinden sonra bazı özel işretler kullanılarak istenilen sonuçlara ulaşılabilir.</a:t>
            </a:r>
            <a:endParaRPr lang="tr-TR" sz="1400" dirty="0">
              <a:solidFill>
                <a:schemeClr val="bg1"/>
              </a:solidFill>
            </a:endParaRPr>
          </a:p>
        </p:txBody>
      </p:sp>
      <p:pic>
        <p:nvPicPr>
          <p:cNvPr id="4" name="Resim 3">
            <a:extLst>
              <a:ext uri="{FF2B5EF4-FFF2-40B4-BE49-F238E27FC236}">
                <a16:creationId xmlns:a16="http://schemas.microsoft.com/office/drawing/2014/main" id="{040CB8EF-9AE1-7D61-DF68-5F4F8F686AA6}"/>
              </a:ext>
            </a:extLst>
          </p:cNvPr>
          <p:cNvPicPr>
            <a:picLocks noChangeAspect="1"/>
          </p:cNvPicPr>
          <p:nvPr/>
        </p:nvPicPr>
        <p:blipFill>
          <a:blip r:embed="rId3"/>
          <a:stretch>
            <a:fillRect/>
          </a:stretch>
        </p:blipFill>
        <p:spPr>
          <a:xfrm>
            <a:off x="0" y="210304"/>
            <a:ext cx="7840735" cy="2290849"/>
          </a:xfrm>
          <a:prstGeom prst="rect">
            <a:avLst/>
          </a:prstGeom>
        </p:spPr>
      </p:pic>
      <p:pic>
        <p:nvPicPr>
          <p:cNvPr id="8" name="Resim 7">
            <a:extLst>
              <a:ext uri="{FF2B5EF4-FFF2-40B4-BE49-F238E27FC236}">
                <a16:creationId xmlns:a16="http://schemas.microsoft.com/office/drawing/2014/main" id="{05C525CF-0199-268E-F437-19680FA4602F}"/>
              </a:ext>
            </a:extLst>
          </p:cNvPr>
          <p:cNvPicPr>
            <a:picLocks noChangeAspect="1"/>
          </p:cNvPicPr>
          <p:nvPr/>
        </p:nvPicPr>
        <p:blipFill>
          <a:blip r:embed="rId4"/>
          <a:stretch>
            <a:fillRect/>
          </a:stretch>
        </p:blipFill>
        <p:spPr>
          <a:xfrm>
            <a:off x="0" y="2501153"/>
            <a:ext cx="7857653" cy="3080497"/>
          </a:xfrm>
          <a:prstGeom prst="rect">
            <a:avLst/>
          </a:prstGeom>
        </p:spPr>
      </p:pic>
    </p:spTree>
    <p:extLst>
      <p:ext uri="{BB962C8B-B14F-4D97-AF65-F5344CB8AC3E}">
        <p14:creationId xmlns:p14="http://schemas.microsoft.com/office/powerpoint/2010/main" val="17108880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IN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IN operatörü belirtilen tek bir alanda birden fazla değeri aramak için kullanılır.</a:t>
            </a:r>
            <a:endParaRPr lang="tr-TR" sz="1400" dirty="0">
              <a:solidFill>
                <a:schemeClr val="bg1"/>
              </a:solidFill>
            </a:endParaRPr>
          </a:p>
        </p:txBody>
      </p:sp>
      <p:pic>
        <p:nvPicPr>
          <p:cNvPr id="10" name="Resim 9">
            <a:extLst>
              <a:ext uri="{FF2B5EF4-FFF2-40B4-BE49-F238E27FC236}">
                <a16:creationId xmlns:a16="http://schemas.microsoft.com/office/drawing/2014/main" id="{1692EDAF-5582-20BB-994F-2FDC4A529E35}"/>
              </a:ext>
            </a:extLst>
          </p:cNvPr>
          <p:cNvPicPr>
            <a:picLocks noChangeAspect="1"/>
          </p:cNvPicPr>
          <p:nvPr/>
        </p:nvPicPr>
        <p:blipFill>
          <a:blip r:embed="rId3"/>
          <a:stretch>
            <a:fillRect/>
          </a:stretch>
        </p:blipFill>
        <p:spPr>
          <a:xfrm>
            <a:off x="1" y="234271"/>
            <a:ext cx="8081480" cy="714355"/>
          </a:xfrm>
          <a:prstGeom prst="rect">
            <a:avLst/>
          </a:prstGeom>
        </p:spPr>
      </p:pic>
      <p:pic>
        <p:nvPicPr>
          <p:cNvPr id="13" name="Resim 12">
            <a:extLst>
              <a:ext uri="{FF2B5EF4-FFF2-40B4-BE49-F238E27FC236}">
                <a16:creationId xmlns:a16="http://schemas.microsoft.com/office/drawing/2014/main" id="{15538310-638C-EFB8-AAE2-30CFFC638569}"/>
              </a:ext>
            </a:extLst>
          </p:cNvPr>
          <p:cNvPicPr>
            <a:picLocks noChangeAspect="1"/>
          </p:cNvPicPr>
          <p:nvPr/>
        </p:nvPicPr>
        <p:blipFill>
          <a:blip r:embed="rId4"/>
          <a:stretch>
            <a:fillRect/>
          </a:stretch>
        </p:blipFill>
        <p:spPr>
          <a:xfrm>
            <a:off x="1" y="1207578"/>
            <a:ext cx="8081480" cy="3183448"/>
          </a:xfrm>
          <a:prstGeom prst="rect">
            <a:avLst/>
          </a:prstGeom>
        </p:spPr>
      </p:pic>
    </p:spTree>
    <p:extLst>
      <p:ext uri="{BB962C8B-B14F-4D97-AF65-F5344CB8AC3E}">
        <p14:creationId xmlns:p14="http://schemas.microsoft.com/office/powerpoint/2010/main" val="39570717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BETWEEN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Between operatörü ile bir alanda belirtilen aralıktaki değerleri aramak için kullanılır.</a:t>
            </a:r>
            <a:endParaRPr lang="tr-TR" sz="1400" dirty="0">
              <a:solidFill>
                <a:schemeClr val="bg1"/>
              </a:solidFill>
            </a:endParaRPr>
          </a:p>
        </p:txBody>
      </p:sp>
      <p:pic>
        <p:nvPicPr>
          <p:cNvPr id="3" name="Resim 2">
            <a:extLst>
              <a:ext uri="{FF2B5EF4-FFF2-40B4-BE49-F238E27FC236}">
                <a16:creationId xmlns:a16="http://schemas.microsoft.com/office/drawing/2014/main" id="{F14D8C06-78D5-FE81-9266-8235337E2BF2}"/>
              </a:ext>
            </a:extLst>
          </p:cNvPr>
          <p:cNvPicPr>
            <a:picLocks noChangeAspect="1"/>
          </p:cNvPicPr>
          <p:nvPr/>
        </p:nvPicPr>
        <p:blipFill>
          <a:blip r:embed="rId3"/>
          <a:stretch>
            <a:fillRect/>
          </a:stretch>
        </p:blipFill>
        <p:spPr>
          <a:xfrm>
            <a:off x="1" y="211410"/>
            <a:ext cx="8092400" cy="750615"/>
          </a:xfrm>
          <a:prstGeom prst="rect">
            <a:avLst/>
          </a:prstGeom>
        </p:spPr>
      </p:pic>
      <p:pic>
        <p:nvPicPr>
          <p:cNvPr id="6" name="Resim 5">
            <a:extLst>
              <a:ext uri="{FF2B5EF4-FFF2-40B4-BE49-F238E27FC236}">
                <a16:creationId xmlns:a16="http://schemas.microsoft.com/office/drawing/2014/main" id="{22B26E5E-A4FD-CD89-39D7-94C9A1F3F3B3}"/>
              </a:ext>
            </a:extLst>
          </p:cNvPr>
          <p:cNvPicPr>
            <a:picLocks noChangeAspect="1"/>
          </p:cNvPicPr>
          <p:nvPr/>
        </p:nvPicPr>
        <p:blipFill>
          <a:blip r:embed="rId4"/>
          <a:stretch>
            <a:fillRect/>
          </a:stretch>
        </p:blipFill>
        <p:spPr>
          <a:xfrm>
            <a:off x="0" y="1070843"/>
            <a:ext cx="8090446" cy="3129682"/>
          </a:xfrm>
          <a:prstGeom prst="rect">
            <a:avLst/>
          </a:prstGeom>
        </p:spPr>
      </p:pic>
      <p:pic>
        <p:nvPicPr>
          <p:cNvPr id="12" name="Resim 11">
            <a:extLst>
              <a:ext uri="{FF2B5EF4-FFF2-40B4-BE49-F238E27FC236}">
                <a16:creationId xmlns:a16="http://schemas.microsoft.com/office/drawing/2014/main" id="{A538FC6D-81A5-8C4B-BEE7-DE8931025EC6}"/>
              </a:ext>
            </a:extLst>
          </p:cNvPr>
          <p:cNvPicPr>
            <a:picLocks noChangeAspect="1"/>
          </p:cNvPicPr>
          <p:nvPr/>
        </p:nvPicPr>
        <p:blipFill>
          <a:blip r:embed="rId5"/>
          <a:stretch>
            <a:fillRect/>
          </a:stretch>
        </p:blipFill>
        <p:spPr>
          <a:xfrm>
            <a:off x="7741" y="4309343"/>
            <a:ext cx="8082705" cy="1666314"/>
          </a:xfrm>
          <a:prstGeom prst="rect">
            <a:avLst/>
          </a:prstGeom>
        </p:spPr>
      </p:pic>
    </p:spTree>
    <p:extLst>
      <p:ext uri="{BB962C8B-B14F-4D97-AF65-F5344CB8AC3E}">
        <p14:creationId xmlns:p14="http://schemas.microsoft.com/office/powerpoint/2010/main" val="2862254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Soyutlama (Abstraction)</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buFont typeface="Arial" panose="020B0604020202020204" pitchFamily="34" charset="0"/>
              <a:buChar char="•"/>
            </a:pPr>
            <a:r>
              <a:rPr lang="tr-TR" sz="1200" b="0" i="0" dirty="0">
                <a:solidFill>
                  <a:srgbClr val="405261"/>
                </a:solidFill>
                <a:effectLst/>
                <a:latin typeface="AvenirRegular"/>
              </a:rPr>
              <a:t>Bir sınıfın özelliklerinin ve davranışlarının tanımlanmasına denir. Örneğin: </a:t>
            </a:r>
          </a:p>
          <a:p>
            <a:pPr algn="l">
              <a:buFont typeface="Arial" panose="020B0604020202020204" pitchFamily="34" charset="0"/>
              <a:buChar char="•"/>
            </a:pPr>
            <a:r>
              <a:rPr lang="tr-TR" sz="1200" b="0" i="0" dirty="0">
                <a:solidFill>
                  <a:srgbClr val="405261"/>
                </a:solidFill>
                <a:effectLst/>
                <a:latin typeface="AvenirRegular"/>
              </a:rPr>
              <a:t>Bir kişinin adı, soyadı, yaşı, boyu, kilosu, saç rengi gibi özellikleridir. Kişinin yetenekleri davranışları içerisinde yer alır ve metotlar ile saklanır.</a:t>
            </a:r>
          </a:p>
        </p:txBody>
      </p:sp>
    </p:spTree>
    <p:extLst>
      <p:ext uri="{BB962C8B-B14F-4D97-AF65-F5344CB8AC3E}">
        <p14:creationId xmlns:p14="http://schemas.microsoft.com/office/powerpoint/2010/main" val="11768963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AS ALIAS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AS ifadesi ile uzun ve kullanımı zor olan tablo veya alan adlarına geçici olarak kısa isimler vererek bunları kodlamalarımızda kullanabiliriz. Böylece mevcut tablo yapımız bozmadan anlık olarak belirlediğimiz isimleri kullanabiliriz. Verilecek olan geçici ad eğer boşluk içeriyorsa köşeli parantez içinde yazılır. Tablodaki alan adlarında Türkçe karakter kullanımına izin verilmemektedir. Bu tip durumlarda AS ifadesi ile geçici bir isim verip yazdığımız uygulamada kullanabiliriz.</a:t>
            </a:r>
            <a:endParaRPr lang="tr-TR" sz="1400" dirty="0">
              <a:solidFill>
                <a:schemeClr val="bg1"/>
              </a:solidFill>
            </a:endParaRPr>
          </a:p>
        </p:txBody>
      </p:sp>
      <p:pic>
        <p:nvPicPr>
          <p:cNvPr id="4" name="Resim 3">
            <a:extLst>
              <a:ext uri="{FF2B5EF4-FFF2-40B4-BE49-F238E27FC236}">
                <a16:creationId xmlns:a16="http://schemas.microsoft.com/office/drawing/2014/main" id="{D9FB284F-9234-C3C0-CCE7-6E0A74305007}"/>
              </a:ext>
            </a:extLst>
          </p:cNvPr>
          <p:cNvPicPr>
            <a:picLocks noChangeAspect="1"/>
          </p:cNvPicPr>
          <p:nvPr/>
        </p:nvPicPr>
        <p:blipFill>
          <a:blip r:embed="rId3"/>
          <a:stretch>
            <a:fillRect/>
          </a:stretch>
        </p:blipFill>
        <p:spPr>
          <a:xfrm>
            <a:off x="0" y="239823"/>
            <a:ext cx="8086725" cy="3414395"/>
          </a:xfrm>
          <a:prstGeom prst="rect">
            <a:avLst/>
          </a:prstGeom>
        </p:spPr>
      </p:pic>
      <p:pic>
        <p:nvPicPr>
          <p:cNvPr id="8" name="Resim 7">
            <a:extLst>
              <a:ext uri="{FF2B5EF4-FFF2-40B4-BE49-F238E27FC236}">
                <a16:creationId xmlns:a16="http://schemas.microsoft.com/office/drawing/2014/main" id="{0AC3E585-F33F-CADF-4090-2D4C5E6E9658}"/>
              </a:ext>
            </a:extLst>
          </p:cNvPr>
          <p:cNvPicPr>
            <a:picLocks noChangeAspect="1"/>
          </p:cNvPicPr>
          <p:nvPr/>
        </p:nvPicPr>
        <p:blipFill>
          <a:blip r:embed="rId4"/>
          <a:stretch>
            <a:fillRect/>
          </a:stretch>
        </p:blipFill>
        <p:spPr>
          <a:xfrm>
            <a:off x="49423" y="3770772"/>
            <a:ext cx="6607113" cy="2674852"/>
          </a:xfrm>
          <a:prstGeom prst="rect">
            <a:avLst/>
          </a:prstGeom>
        </p:spPr>
      </p:pic>
    </p:spTree>
    <p:extLst>
      <p:ext uri="{BB962C8B-B14F-4D97-AF65-F5344CB8AC3E}">
        <p14:creationId xmlns:p14="http://schemas.microsoft.com/office/powerpoint/2010/main" val="22395525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AS ALIAS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AS ifadesi ile uzun ve kullanımı zor olan tablo veya alan adlarına geçici olarak kısa isimler vererek bunları kodlamalarımızda kullanabiliriz. Böylece mevcut tablo yapımız bozmadan anlık olarak belirlediğimiz isimleri kullanabiliriz. Verilecek olan geçici ad eğer boşluk içeriyorsa köşeli parantez içinde yazılır. Tablodaki alan adlarında Türkçe karakter kullanımına izin verilmemektedir. Bu tip durumlarda AS ifadesi ile geçici bir isim verip yazdığımız uygulamada kullanabiliriz.</a:t>
            </a:r>
            <a:endParaRPr lang="tr-TR" sz="1400" dirty="0">
              <a:solidFill>
                <a:schemeClr val="bg1"/>
              </a:solidFill>
            </a:endParaRPr>
          </a:p>
        </p:txBody>
      </p:sp>
      <p:pic>
        <p:nvPicPr>
          <p:cNvPr id="3" name="Resim 2">
            <a:extLst>
              <a:ext uri="{FF2B5EF4-FFF2-40B4-BE49-F238E27FC236}">
                <a16:creationId xmlns:a16="http://schemas.microsoft.com/office/drawing/2014/main" id="{C2E7B15F-041E-4152-D6D6-1BB48E392EFC}"/>
              </a:ext>
            </a:extLst>
          </p:cNvPr>
          <p:cNvPicPr>
            <a:picLocks noChangeAspect="1"/>
          </p:cNvPicPr>
          <p:nvPr/>
        </p:nvPicPr>
        <p:blipFill>
          <a:blip r:embed="rId3"/>
          <a:stretch>
            <a:fillRect/>
          </a:stretch>
        </p:blipFill>
        <p:spPr>
          <a:xfrm>
            <a:off x="210966" y="216928"/>
            <a:ext cx="7823054" cy="3869297"/>
          </a:xfrm>
          <a:prstGeom prst="rect">
            <a:avLst/>
          </a:prstGeom>
        </p:spPr>
      </p:pic>
    </p:spTree>
    <p:extLst>
      <p:ext uri="{BB962C8B-B14F-4D97-AF65-F5344CB8AC3E}">
        <p14:creationId xmlns:p14="http://schemas.microsoft.com/office/powerpoint/2010/main" val="3847527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INNER JOIN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ki adet tablomuzdaki kayıtları belli bir kritere göre birleştirmek için INNER JOIN komutu kullanılır. Acces veritabanı programında kullanılan tablo arası ilişkileri gibidir.</a:t>
            </a:r>
            <a:endParaRPr lang="tr-TR" sz="1400" dirty="0">
              <a:solidFill>
                <a:schemeClr val="bg1"/>
              </a:solidFill>
            </a:endParaRPr>
          </a:p>
        </p:txBody>
      </p:sp>
      <p:pic>
        <p:nvPicPr>
          <p:cNvPr id="4" name="Resim 3">
            <a:extLst>
              <a:ext uri="{FF2B5EF4-FFF2-40B4-BE49-F238E27FC236}">
                <a16:creationId xmlns:a16="http://schemas.microsoft.com/office/drawing/2014/main" id="{DF8BDA38-4AD7-9F89-D4A0-48109E7D06D0}"/>
              </a:ext>
            </a:extLst>
          </p:cNvPr>
          <p:cNvPicPr>
            <a:picLocks noChangeAspect="1"/>
          </p:cNvPicPr>
          <p:nvPr/>
        </p:nvPicPr>
        <p:blipFill>
          <a:blip r:embed="rId3"/>
          <a:stretch>
            <a:fillRect/>
          </a:stretch>
        </p:blipFill>
        <p:spPr>
          <a:xfrm>
            <a:off x="0" y="171253"/>
            <a:ext cx="8119729" cy="3257747"/>
          </a:xfrm>
          <a:prstGeom prst="rect">
            <a:avLst/>
          </a:prstGeom>
        </p:spPr>
      </p:pic>
      <p:pic>
        <p:nvPicPr>
          <p:cNvPr id="7" name="Resim 6">
            <a:extLst>
              <a:ext uri="{FF2B5EF4-FFF2-40B4-BE49-F238E27FC236}">
                <a16:creationId xmlns:a16="http://schemas.microsoft.com/office/drawing/2014/main" id="{BA5F9C87-5D05-B04C-8156-EB9FAE0D3E3B}"/>
              </a:ext>
            </a:extLst>
          </p:cNvPr>
          <p:cNvPicPr>
            <a:picLocks noChangeAspect="1"/>
          </p:cNvPicPr>
          <p:nvPr/>
        </p:nvPicPr>
        <p:blipFill>
          <a:blip r:embed="rId4"/>
          <a:stretch>
            <a:fillRect/>
          </a:stretch>
        </p:blipFill>
        <p:spPr>
          <a:xfrm>
            <a:off x="74127" y="3470828"/>
            <a:ext cx="3871295" cy="3215919"/>
          </a:xfrm>
          <a:prstGeom prst="rect">
            <a:avLst/>
          </a:prstGeom>
        </p:spPr>
      </p:pic>
    </p:spTree>
    <p:extLst>
      <p:ext uri="{BB962C8B-B14F-4D97-AF65-F5344CB8AC3E}">
        <p14:creationId xmlns:p14="http://schemas.microsoft.com/office/powerpoint/2010/main" val="27075440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INNER JOIN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ki adet tablomuzdaki kayıtları belli bir kritere göre birleştirmek için INNER JOIN komutu kullanılır. Acces veritabanı programında kullanılan tablo arası ilişkileri gibidir.</a:t>
            </a:r>
            <a:endParaRPr lang="tr-TR" sz="1400" dirty="0">
              <a:solidFill>
                <a:schemeClr val="bg1"/>
              </a:solidFill>
            </a:endParaRPr>
          </a:p>
        </p:txBody>
      </p:sp>
      <p:pic>
        <p:nvPicPr>
          <p:cNvPr id="3" name="Resim 2">
            <a:extLst>
              <a:ext uri="{FF2B5EF4-FFF2-40B4-BE49-F238E27FC236}">
                <a16:creationId xmlns:a16="http://schemas.microsoft.com/office/drawing/2014/main" id="{7D2FC157-F197-F931-5AE4-92B2006F92D9}"/>
              </a:ext>
            </a:extLst>
          </p:cNvPr>
          <p:cNvPicPr>
            <a:picLocks noChangeAspect="1"/>
          </p:cNvPicPr>
          <p:nvPr/>
        </p:nvPicPr>
        <p:blipFill>
          <a:blip r:embed="rId3"/>
          <a:stretch>
            <a:fillRect/>
          </a:stretch>
        </p:blipFill>
        <p:spPr>
          <a:xfrm>
            <a:off x="0" y="266725"/>
            <a:ext cx="8097414" cy="4200499"/>
          </a:xfrm>
          <a:prstGeom prst="rect">
            <a:avLst/>
          </a:prstGeom>
        </p:spPr>
      </p:pic>
      <p:pic>
        <p:nvPicPr>
          <p:cNvPr id="10" name="Resim 9">
            <a:extLst>
              <a:ext uri="{FF2B5EF4-FFF2-40B4-BE49-F238E27FC236}">
                <a16:creationId xmlns:a16="http://schemas.microsoft.com/office/drawing/2014/main" id="{55288FE0-9CF1-1C85-5EB6-51C4CB0DC5A7}"/>
              </a:ext>
            </a:extLst>
          </p:cNvPr>
          <p:cNvPicPr>
            <a:picLocks noChangeAspect="1"/>
          </p:cNvPicPr>
          <p:nvPr/>
        </p:nvPicPr>
        <p:blipFill>
          <a:blip r:embed="rId4"/>
          <a:stretch>
            <a:fillRect/>
          </a:stretch>
        </p:blipFill>
        <p:spPr>
          <a:xfrm>
            <a:off x="-1" y="4467224"/>
            <a:ext cx="3248025" cy="2161765"/>
          </a:xfrm>
          <a:prstGeom prst="rect">
            <a:avLst/>
          </a:prstGeom>
        </p:spPr>
      </p:pic>
    </p:spTree>
    <p:extLst>
      <p:ext uri="{BB962C8B-B14F-4D97-AF65-F5344CB8AC3E}">
        <p14:creationId xmlns:p14="http://schemas.microsoft.com/office/powerpoint/2010/main" val="7197338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LEFT JOIN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LEFT JOIN ile iki adet tablomuzdaki kayıtları belli bir kritere göre birleştirebiliriz. Burada asıl olan birinci tablodaki kayıtlardır. İkinci tablodan sadece birinci tabloda olan kayıtlar alınır. İkinci tabloda olupta birinci tabloda olmayan alanların değeri boş (NULL) olarak gelecektir</a:t>
            </a:r>
            <a:endParaRPr lang="tr-TR" sz="1400" dirty="0">
              <a:solidFill>
                <a:schemeClr val="bg1"/>
              </a:solidFill>
            </a:endParaRPr>
          </a:p>
        </p:txBody>
      </p:sp>
      <p:pic>
        <p:nvPicPr>
          <p:cNvPr id="4" name="Resim 3">
            <a:extLst>
              <a:ext uri="{FF2B5EF4-FFF2-40B4-BE49-F238E27FC236}">
                <a16:creationId xmlns:a16="http://schemas.microsoft.com/office/drawing/2014/main" id="{7D05B18E-9CDA-FA10-F4E6-A2AA9E7C8000}"/>
              </a:ext>
            </a:extLst>
          </p:cNvPr>
          <p:cNvPicPr>
            <a:picLocks noChangeAspect="1"/>
          </p:cNvPicPr>
          <p:nvPr/>
        </p:nvPicPr>
        <p:blipFill>
          <a:blip r:embed="rId3"/>
          <a:stretch>
            <a:fillRect/>
          </a:stretch>
        </p:blipFill>
        <p:spPr>
          <a:xfrm>
            <a:off x="128207" y="207472"/>
            <a:ext cx="7943104" cy="2754803"/>
          </a:xfrm>
          <a:prstGeom prst="rect">
            <a:avLst/>
          </a:prstGeom>
        </p:spPr>
      </p:pic>
      <p:pic>
        <p:nvPicPr>
          <p:cNvPr id="7" name="Resim 6">
            <a:extLst>
              <a:ext uri="{FF2B5EF4-FFF2-40B4-BE49-F238E27FC236}">
                <a16:creationId xmlns:a16="http://schemas.microsoft.com/office/drawing/2014/main" id="{B1AA1DE5-0D56-EA3E-3C10-808032FB99CD}"/>
              </a:ext>
            </a:extLst>
          </p:cNvPr>
          <p:cNvPicPr>
            <a:picLocks noChangeAspect="1"/>
          </p:cNvPicPr>
          <p:nvPr/>
        </p:nvPicPr>
        <p:blipFill>
          <a:blip r:embed="rId4"/>
          <a:stretch>
            <a:fillRect/>
          </a:stretch>
        </p:blipFill>
        <p:spPr>
          <a:xfrm>
            <a:off x="128207" y="3148777"/>
            <a:ext cx="7943104" cy="3027712"/>
          </a:xfrm>
          <a:prstGeom prst="rect">
            <a:avLst/>
          </a:prstGeom>
        </p:spPr>
      </p:pic>
    </p:spTree>
    <p:extLst>
      <p:ext uri="{BB962C8B-B14F-4D97-AF65-F5344CB8AC3E}">
        <p14:creationId xmlns:p14="http://schemas.microsoft.com/office/powerpoint/2010/main" val="7409625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LEFT JOIN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LEFT JOIN ile iki adet tablomuzdaki kayıtları belli bir kritere göre birleştirebiliriz. Burada asıl olan birinci tablodaki kayıtlardır. İkinci tablodan sadece birinci tabloda olan kayıtlar alınır. İkinci tabloda olupta birinci tabloda olmayan alanların değeri boş (NULL) olarak gelecektir</a:t>
            </a:r>
            <a:endParaRPr lang="tr-TR" sz="1400" dirty="0">
              <a:solidFill>
                <a:schemeClr val="bg1"/>
              </a:solidFill>
            </a:endParaRPr>
          </a:p>
        </p:txBody>
      </p:sp>
      <p:pic>
        <p:nvPicPr>
          <p:cNvPr id="3" name="Resim 2">
            <a:extLst>
              <a:ext uri="{FF2B5EF4-FFF2-40B4-BE49-F238E27FC236}">
                <a16:creationId xmlns:a16="http://schemas.microsoft.com/office/drawing/2014/main" id="{7D570BFA-9FD3-E53F-0DCE-37AB242B6F69}"/>
              </a:ext>
            </a:extLst>
          </p:cNvPr>
          <p:cNvPicPr>
            <a:picLocks noChangeAspect="1"/>
          </p:cNvPicPr>
          <p:nvPr/>
        </p:nvPicPr>
        <p:blipFill>
          <a:blip r:embed="rId3"/>
          <a:stretch>
            <a:fillRect/>
          </a:stretch>
        </p:blipFill>
        <p:spPr>
          <a:xfrm>
            <a:off x="1" y="238620"/>
            <a:ext cx="8101457" cy="2666506"/>
          </a:xfrm>
          <a:prstGeom prst="rect">
            <a:avLst/>
          </a:prstGeom>
        </p:spPr>
      </p:pic>
      <p:pic>
        <p:nvPicPr>
          <p:cNvPr id="8" name="Resim 7">
            <a:extLst>
              <a:ext uri="{FF2B5EF4-FFF2-40B4-BE49-F238E27FC236}">
                <a16:creationId xmlns:a16="http://schemas.microsoft.com/office/drawing/2014/main" id="{B3470F67-8011-BF23-17BA-263F4DF9A96C}"/>
              </a:ext>
            </a:extLst>
          </p:cNvPr>
          <p:cNvPicPr>
            <a:picLocks noChangeAspect="1"/>
          </p:cNvPicPr>
          <p:nvPr/>
        </p:nvPicPr>
        <p:blipFill>
          <a:blip r:embed="rId4"/>
          <a:stretch>
            <a:fillRect/>
          </a:stretch>
        </p:blipFill>
        <p:spPr>
          <a:xfrm>
            <a:off x="0" y="3071812"/>
            <a:ext cx="8010971" cy="3712984"/>
          </a:xfrm>
          <a:prstGeom prst="rect">
            <a:avLst/>
          </a:prstGeom>
        </p:spPr>
      </p:pic>
    </p:spTree>
    <p:extLst>
      <p:ext uri="{BB962C8B-B14F-4D97-AF65-F5344CB8AC3E}">
        <p14:creationId xmlns:p14="http://schemas.microsoft.com/office/powerpoint/2010/main" val="30013622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RIGHT JOIN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RIGHT JOIN ile iki adet tablomuzdaki kayıtları belli bir kritere göre birleştirebiliriz. Burada asıl olan ikinci tablodaki kayıtlardır. Birinci tablodan sadece ikinci tabloda olan kayıtlar alınır. Birinci tabloda olupta ikinci tabloda olmayan alanların değeri boş (NULL) olarak gelecektir</a:t>
            </a:r>
            <a:br>
              <a:rPr lang="tr-TR" sz="1400" dirty="0">
                <a:solidFill>
                  <a:schemeClr val="bg1"/>
                </a:solidFill>
              </a:rPr>
            </a:br>
            <a:br>
              <a:rPr lang="tr-TR" sz="1400" dirty="0">
                <a:solidFill>
                  <a:schemeClr val="bg1"/>
                </a:solidFill>
              </a:rPr>
            </a:br>
            <a:r>
              <a:rPr lang="tr-TR" sz="1400" b="0" i="0" dirty="0">
                <a:solidFill>
                  <a:schemeClr val="bg1"/>
                </a:solidFill>
                <a:effectLst/>
                <a:latin typeface="calibri" panose="020F0502020204030204" pitchFamily="34" charset="0"/>
              </a:rPr>
              <a:t>RIGHT JOIN kullanımı JOIN yapıları içerisinde en az kullanılanıdır. RIGHT JOIN yerine tabloların yerini değiştirip LEFT JOIN kullanımı daha yaygındır.</a:t>
            </a:r>
            <a:endParaRPr lang="tr-TR" sz="1400" dirty="0">
              <a:solidFill>
                <a:schemeClr val="bg1"/>
              </a:solidFill>
            </a:endParaRPr>
          </a:p>
        </p:txBody>
      </p:sp>
      <p:pic>
        <p:nvPicPr>
          <p:cNvPr id="4" name="Resim 3">
            <a:extLst>
              <a:ext uri="{FF2B5EF4-FFF2-40B4-BE49-F238E27FC236}">
                <a16:creationId xmlns:a16="http://schemas.microsoft.com/office/drawing/2014/main" id="{167B5885-8426-60D9-5A2F-5ED539CC4ED8}"/>
              </a:ext>
            </a:extLst>
          </p:cNvPr>
          <p:cNvPicPr>
            <a:picLocks noChangeAspect="1"/>
          </p:cNvPicPr>
          <p:nvPr/>
        </p:nvPicPr>
        <p:blipFill>
          <a:blip r:embed="rId3"/>
          <a:stretch>
            <a:fillRect/>
          </a:stretch>
        </p:blipFill>
        <p:spPr>
          <a:xfrm>
            <a:off x="1" y="215089"/>
            <a:ext cx="8120838" cy="2851961"/>
          </a:xfrm>
          <a:prstGeom prst="rect">
            <a:avLst/>
          </a:prstGeom>
        </p:spPr>
      </p:pic>
      <p:pic>
        <p:nvPicPr>
          <p:cNvPr id="7" name="Resim 6">
            <a:extLst>
              <a:ext uri="{FF2B5EF4-FFF2-40B4-BE49-F238E27FC236}">
                <a16:creationId xmlns:a16="http://schemas.microsoft.com/office/drawing/2014/main" id="{331661E3-0BBA-320A-CDF1-055CA9F96423}"/>
              </a:ext>
            </a:extLst>
          </p:cNvPr>
          <p:cNvPicPr>
            <a:picLocks noChangeAspect="1"/>
          </p:cNvPicPr>
          <p:nvPr/>
        </p:nvPicPr>
        <p:blipFill>
          <a:blip r:embed="rId4"/>
          <a:stretch>
            <a:fillRect/>
          </a:stretch>
        </p:blipFill>
        <p:spPr>
          <a:xfrm>
            <a:off x="0" y="3081672"/>
            <a:ext cx="8039100" cy="3561239"/>
          </a:xfrm>
          <a:prstGeom prst="rect">
            <a:avLst/>
          </a:prstGeom>
        </p:spPr>
      </p:pic>
    </p:spTree>
    <p:extLst>
      <p:ext uri="{BB962C8B-B14F-4D97-AF65-F5344CB8AC3E}">
        <p14:creationId xmlns:p14="http://schemas.microsoft.com/office/powerpoint/2010/main" val="6957366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FULL JOIN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FULL JOIN ile iki adet tablomuzdaki kayıtları belli bir kritere göre birleştirebiliriz. Burada her iki tablomuzdaki bütün kayıtlar seçilir.</a:t>
            </a:r>
            <a:endParaRPr lang="tr-TR" sz="1400" dirty="0">
              <a:solidFill>
                <a:schemeClr val="bg1"/>
              </a:solidFill>
            </a:endParaRPr>
          </a:p>
        </p:txBody>
      </p:sp>
      <p:pic>
        <p:nvPicPr>
          <p:cNvPr id="3" name="Resim 2">
            <a:extLst>
              <a:ext uri="{FF2B5EF4-FFF2-40B4-BE49-F238E27FC236}">
                <a16:creationId xmlns:a16="http://schemas.microsoft.com/office/drawing/2014/main" id="{FE98E9A6-11AB-189F-327D-89586E67DEE1}"/>
              </a:ext>
            </a:extLst>
          </p:cNvPr>
          <p:cNvPicPr>
            <a:picLocks noChangeAspect="1"/>
          </p:cNvPicPr>
          <p:nvPr/>
        </p:nvPicPr>
        <p:blipFill>
          <a:blip r:embed="rId3"/>
          <a:stretch>
            <a:fillRect/>
          </a:stretch>
        </p:blipFill>
        <p:spPr>
          <a:xfrm>
            <a:off x="110893" y="268449"/>
            <a:ext cx="7997914" cy="2503326"/>
          </a:xfrm>
          <a:prstGeom prst="rect">
            <a:avLst/>
          </a:prstGeom>
        </p:spPr>
      </p:pic>
      <p:pic>
        <p:nvPicPr>
          <p:cNvPr id="8" name="Resim 7">
            <a:extLst>
              <a:ext uri="{FF2B5EF4-FFF2-40B4-BE49-F238E27FC236}">
                <a16:creationId xmlns:a16="http://schemas.microsoft.com/office/drawing/2014/main" id="{83AF1DDE-5380-3AF1-EEB3-40C49A715F99}"/>
              </a:ext>
            </a:extLst>
          </p:cNvPr>
          <p:cNvPicPr>
            <a:picLocks noChangeAspect="1"/>
          </p:cNvPicPr>
          <p:nvPr/>
        </p:nvPicPr>
        <p:blipFill>
          <a:blip r:embed="rId4"/>
          <a:stretch>
            <a:fillRect/>
          </a:stretch>
        </p:blipFill>
        <p:spPr>
          <a:xfrm>
            <a:off x="110893" y="2771775"/>
            <a:ext cx="3879006" cy="2962275"/>
          </a:xfrm>
          <a:prstGeom prst="rect">
            <a:avLst/>
          </a:prstGeom>
        </p:spPr>
      </p:pic>
      <p:pic>
        <p:nvPicPr>
          <p:cNvPr id="10" name="Resim 9">
            <a:extLst>
              <a:ext uri="{FF2B5EF4-FFF2-40B4-BE49-F238E27FC236}">
                <a16:creationId xmlns:a16="http://schemas.microsoft.com/office/drawing/2014/main" id="{A95C3EA4-0FA2-E942-7634-AF9554904D67}"/>
              </a:ext>
            </a:extLst>
          </p:cNvPr>
          <p:cNvPicPr>
            <a:picLocks noChangeAspect="1"/>
          </p:cNvPicPr>
          <p:nvPr/>
        </p:nvPicPr>
        <p:blipFill>
          <a:blip r:embed="rId5"/>
          <a:stretch>
            <a:fillRect/>
          </a:stretch>
        </p:blipFill>
        <p:spPr>
          <a:xfrm>
            <a:off x="3897279" y="3114549"/>
            <a:ext cx="4171183" cy="2686175"/>
          </a:xfrm>
          <a:prstGeom prst="rect">
            <a:avLst/>
          </a:prstGeom>
        </p:spPr>
      </p:pic>
    </p:spTree>
    <p:extLst>
      <p:ext uri="{BB962C8B-B14F-4D97-AF65-F5344CB8AC3E}">
        <p14:creationId xmlns:p14="http://schemas.microsoft.com/office/powerpoint/2010/main" val="1346397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UNION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UNION ile iki adet tablomuzdaki seçeceğimiz alanları birleştirerek tek bir tablo alanıymış gibi kullanabiliriz. Union ile iki tablodaki alanlar birleştirilirken tekrarlayan kayıtlar bir defa alınır. Eğer tekrarlayan kayıtların alınması isteniyorsa UNION ALL kullanılmalıdır.</a:t>
            </a:r>
            <a:endParaRPr lang="tr-TR" sz="1400" dirty="0">
              <a:solidFill>
                <a:schemeClr val="bg1"/>
              </a:solidFill>
            </a:endParaRPr>
          </a:p>
        </p:txBody>
      </p:sp>
      <p:pic>
        <p:nvPicPr>
          <p:cNvPr id="4" name="Resim 3">
            <a:extLst>
              <a:ext uri="{FF2B5EF4-FFF2-40B4-BE49-F238E27FC236}">
                <a16:creationId xmlns:a16="http://schemas.microsoft.com/office/drawing/2014/main" id="{CDE822A7-BCD2-7705-4EAF-105FE6F4E404}"/>
              </a:ext>
            </a:extLst>
          </p:cNvPr>
          <p:cNvPicPr>
            <a:picLocks noChangeAspect="1"/>
          </p:cNvPicPr>
          <p:nvPr/>
        </p:nvPicPr>
        <p:blipFill>
          <a:blip r:embed="rId3"/>
          <a:stretch>
            <a:fillRect/>
          </a:stretch>
        </p:blipFill>
        <p:spPr>
          <a:xfrm>
            <a:off x="1" y="120173"/>
            <a:ext cx="8085426" cy="1346677"/>
          </a:xfrm>
          <a:prstGeom prst="rect">
            <a:avLst/>
          </a:prstGeom>
        </p:spPr>
      </p:pic>
      <p:pic>
        <p:nvPicPr>
          <p:cNvPr id="7" name="Resim 6">
            <a:extLst>
              <a:ext uri="{FF2B5EF4-FFF2-40B4-BE49-F238E27FC236}">
                <a16:creationId xmlns:a16="http://schemas.microsoft.com/office/drawing/2014/main" id="{2DAC3256-D534-9FAE-4651-6E4344A24685}"/>
              </a:ext>
            </a:extLst>
          </p:cNvPr>
          <p:cNvPicPr>
            <a:picLocks noChangeAspect="1"/>
          </p:cNvPicPr>
          <p:nvPr/>
        </p:nvPicPr>
        <p:blipFill>
          <a:blip r:embed="rId4"/>
          <a:stretch>
            <a:fillRect/>
          </a:stretch>
        </p:blipFill>
        <p:spPr>
          <a:xfrm>
            <a:off x="0" y="1466850"/>
            <a:ext cx="8064775" cy="619125"/>
          </a:xfrm>
          <a:prstGeom prst="rect">
            <a:avLst/>
          </a:prstGeom>
        </p:spPr>
      </p:pic>
      <p:pic>
        <p:nvPicPr>
          <p:cNvPr id="12" name="Resim 11">
            <a:extLst>
              <a:ext uri="{FF2B5EF4-FFF2-40B4-BE49-F238E27FC236}">
                <a16:creationId xmlns:a16="http://schemas.microsoft.com/office/drawing/2014/main" id="{493CA2D9-C231-D34B-975B-C2BD72BED4FC}"/>
              </a:ext>
            </a:extLst>
          </p:cNvPr>
          <p:cNvPicPr>
            <a:picLocks noChangeAspect="1"/>
          </p:cNvPicPr>
          <p:nvPr/>
        </p:nvPicPr>
        <p:blipFill>
          <a:blip r:embed="rId5"/>
          <a:stretch>
            <a:fillRect/>
          </a:stretch>
        </p:blipFill>
        <p:spPr>
          <a:xfrm>
            <a:off x="0" y="2276961"/>
            <a:ext cx="8110452" cy="1723539"/>
          </a:xfrm>
          <a:prstGeom prst="rect">
            <a:avLst/>
          </a:prstGeom>
        </p:spPr>
      </p:pic>
      <p:pic>
        <p:nvPicPr>
          <p:cNvPr id="14" name="Resim 13">
            <a:extLst>
              <a:ext uri="{FF2B5EF4-FFF2-40B4-BE49-F238E27FC236}">
                <a16:creationId xmlns:a16="http://schemas.microsoft.com/office/drawing/2014/main" id="{39D421A0-D8DA-B012-7C99-0318E281AE99}"/>
              </a:ext>
            </a:extLst>
          </p:cNvPr>
          <p:cNvPicPr>
            <a:picLocks noChangeAspect="1"/>
          </p:cNvPicPr>
          <p:nvPr/>
        </p:nvPicPr>
        <p:blipFill>
          <a:blip r:embed="rId6"/>
          <a:stretch>
            <a:fillRect/>
          </a:stretch>
        </p:blipFill>
        <p:spPr>
          <a:xfrm>
            <a:off x="14469" y="4191486"/>
            <a:ext cx="8050306" cy="1857763"/>
          </a:xfrm>
          <a:prstGeom prst="rect">
            <a:avLst/>
          </a:prstGeom>
        </p:spPr>
      </p:pic>
    </p:spTree>
    <p:extLst>
      <p:ext uri="{BB962C8B-B14F-4D97-AF65-F5344CB8AC3E}">
        <p14:creationId xmlns:p14="http://schemas.microsoft.com/office/powerpoint/2010/main" val="6793460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2600" dirty="0"/>
              <a:t>SQL UNION Kullanımı</a:t>
            </a:r>
          </a:p>
        </p:txBody>
      </p:sp>
      <p:sp>
        <p:nvSpPr>
          <p:cNvPr id="5" name="Metin Yer Tutucusu 4">
            <a:extLst>
              <a:ext uri="{FF2B5EF4-FFF2-40B4-BE49-F238E27FC236}">
                <a16:creationId xmlns:a16="http://schemas.microsoft.com/office/drawing/2014/main" id="{7E268B4E-693B-57ED-00C3-CB4A699D3F57}"/>
              </a:ext>
            </a:extLst>
          </p:cNvPr>
          <p:cNvSpPr>
            <a:spLocks noGrp="1"/>
          </p:cNvSpPr>
          <p:nvPr>
            <p:ph type="body" sz="half" idx="2"/>
          </p:nvPr>
        </p:nvSpPr>
        <p:spPr>
          <a:xfrm>
            <a:off x="8393261" y="1625600"/>
            <a:ext cx="3368433" cy="4820024"/>
          </a:xfrm>
        </p:spPr>
        <p:txBody>
          <a:bodyPr>
            <a:normAutofit/>
          </a:bodyPr>
          <a:lstStyle/>
          <a:p>
            <a:pPr algn="l"/>
            <a:r>
              <a:rPr lang="tr-TR" sz="1400" b="0" i="0" dirty="0">
                <a:solidFill>
                  <a:schemeClr val="bg1"/>
                </a:solidFill>
                <a:effectLst/>
                <a:latin typeface="calibri" panose="020F0502020204030204" pitchFamily="34" charset="0"/>
              </a:rPr>
              <a:t>UNION ile iki adet tablomuzdaki seçeceğimiz alanları birleştirerek tek bir tablo alanıymış gibi kullanabiliriz. Union ile iki tablodaki alanlar birleştirilirken tekrarlayan kayıtlar bir defa alınır. Eğer tekrarlayan kayıtların alınması isteniyorsa UNION ALL kullanılmalıdır.</a:t>
            </a:r>
            <a:endParaRPr lang="tr-TR" sz="1400" dirty="0">
              <a:solidFill>
                <a:schemeClr val="bg1"/>
              </a:solidFill>
            </a:endParaRPr>
          </a:p>
        </p:txBody>
      </p:sp>
      <p:pic>
        <p:nvPicPr>
          <p:cNvPr id="3" name="Resim 2">
            <a:extLst>
              <a:ext uri="{FF2B5EF4-FFF2-40B4-BE49-F238E27FC236}">
                <a16:creationId xmlns:a16="http://schemas.microsoft.com/office/drawing/2014/main" id="{4D43C1E7-2124-041C-5CDB-B6F517E08947}"/>
              </a:ext>
            </a:extLst>
          </p:cNvPr>
          <p:cNvPicPr>
            <a:picLocks noChangeAspect="1"/>
          </p:cNvPicPr>
          <p:nvPr/>
        </p:nvPicPr>
        <p:blipFill>
          <a:blip r:embed="rId3"/>
          <a:stretch>
            <a:fillRect/>
          </a:stretch>
        </p:blipFill>
        <p:spPr>
          <a:xfrm>
            <a:off x="0" y="199638"/>
            <a:ext cx="8014081" cy="4458087"/>
          </a:xfrm>
          <a:prstGeom prst="rect">
            <a:avLst/>
          </a:prstGeom>
        </p:spPr>
      </p:pic>
    </p:spTree>
    <p:extLst>
      <p:ext uri="{BB962C8B-B14F-4D97-AF65-F5344CB8AC3E}">
        <p14:creationId xmlns:p14="http://schemas.microsoft.com/office/powerpoint/2010/main" val="39317112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50335524_TF89747358_Win32" id="{0B3CCFD6-63DA-4029-9736-3A2D71D4D4F6}" vid="{DB138463-EEE4-44F9-BF81-DF391E5E1061}"/>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3.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Ders anlatma sunusu</Template>
  <TotalTime>600</TotalTime>
  <Words>12115</Words>
  <Application>Microsoft Office PowerPoint</Application>
  <PresentationFormat>Geniş ekran</PresentationFormat>
  <Paragraphs>636</Paragraphs>
  <Slides>144</Slides>
  <Notes>121</Notes>
  <HiddenSlides>0</HiddenSlides>
  <MMClips>0</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144</vt:i4>
      </vt:variant>
    </vt:vector>
  </HeadingPairs>
  <TitlesOfParts>
    <vt:vector size="157" baseType="lpstr">
      <vt:lpstr>Arial</vt:lpstr>
      <vt:lpstr>AvenirBold</vt:lpstr>
      <vt:lpstr>AvenirRegular</vt:lpstr>
      <vt:lpstr>Calibri</vt:lpstr>
      <vt:lpstr>Calibri</vt:lpstr>
      <vt:lpstr>Garamond</vt:lpstr>
      <vt:lpstr>inherit</vt:lpstr>
      <vt:lpstr>Open Sans</vt:lpstr>
      <vt:lpstr>Poppins</vt:lpstr>
      <vt:lpstr>sohne</vt:lpstr>
      <vt:lpstr>Source Sans Pro</vt:lpstr>
      <vt:lpstr>Wingdings</vt:lpstr>
      <vt:lpstr>SavonVTI</vt:lpstr>
      <vt:lpstr>Yazılım geliştiricisi eğitim modülü</vt:lpstr>
      <vt:lpstr>Ders Özeti</vt:lpstr>
      <vt:lpstr>Algoritmalar</vt:lpstr>
      <vt:lpstr>ALGORİTMA</vt:lpstr>
      <vt:lpstr>Nesne Yönetimli Programlama</vt:lpstr>
      <vt:lpstr>Nesne Programlama Yönetimi Tanımı</vt:lpstr>
      <vt:lpstr>Nesne Yönetimli Programlama Faydaları</vt:lpstr>
      <vt:lpstr>Sınıf Nedir?</vt:lpstr>
      <vt:lpstr>Soyutlama (Abstraction)</vt:lpstr>
      <vt:lpstr>Kapsülleme (Encapsulation)</vt:lpstr>
      <vt:lpstr>Miras Alma (Inheritance)</vt:lpstr>
      <vt:lpstr>Çok Biçimlilik (Polymorphism)</vt:lpstr>
      <vt:lpstr>PowerPoint Sunusu</vt:lpstr>
      <vt:lpstr>PowerPoint Sunusu</vt:lpstr>
      <vt:lpstr>PowerPoint Sunusu</vt:lpstr>
      <vt:lpstr>PowerPoint Sunusu</vt:lpstr>
      <vt:lpstr>PowerPoint Sunusu</vt:lpstr>
      <vt:lpstr>PowerPoint Sunusu</vt:lpstr>
      <vt:lpstr>PowerPoint Sunusu</vt:lpstr>
      <vt:lpstr>Design Patterns (Tasarım Kalıpları)</vt:lpstr>
      <vt:lpstr>Design Patterns (Tasarım Kalıpları)</vt:lpstr>
      <vt:lpstr>Design Patterns Nedir?</vt:lpstr>
      <vt:lpstr>Design Patterns Ne Değildir?</vt:lpstr>
      <vt:lpstr>Design Patterns Çeşitleri</vt:lpstr>
      <vt:lpstr>Design Patterns Çeşitleri</vt:lpstr>
      <vt:lpstr>Design Patterns Çeşitleri</vt:lpstr>
      <vt:lpstr>Design Patterns Çeşitleri</vt:lpstr>
      <vt:lpstr>Anti Pattern Nedir?</vt:lpstr>
      <vt:lpstr>Creatıonal desıgn pattern</vt:lpstr>
      <vt:lpstr>Factory Method Design Pattern</vt:lpstr>
      <vt:lpstr>Factory Method Design Pattern</vt:lpstr>
      <vt:lpstr>Factory Method Design Pattern</vt:lpstr>
      <vt:lpstr>Prototype Design Pattern</vt:lpstr>
      <vt:lpstr>Prototype Design Pattern</vt:lpstr>
      <vt:lpstr>Abstract Factory Design Pattern</vt:lpstr>
      <vt:lpstr>Abstract Factory Design Pattern</vt:lpstr>
      <vt:lpstr>Abstract Factory Design Pattern</vt:lpstr>
      <vt:lpstr>Abstract Factory Design Pattern</vt:lpstr>
      <vt:lpstr>Abstract Factory Design Pattern</vt:lpstr>
      <vt:lpstr>Builder Design Pattern</vt:lpstr>
      <vt:lpstr>Builder Design Pattern</vt:lpstr>
      <vt:lpstr>Builder Design Pattern</vt:lpstr>
      <vt:lpstr>Structural Pattern</vt:lpstr>
      <vt:lpstr>Facede Design Pattern</vt:lpstr>
      <vt:lpstr>Facede Design Pattern</vt:lpstr>
      <vt:lpstr>Adapter Design Pattern</vt:lpstr>
      <vt:lpstr>Adapter Design Pattern</vt:lpstr>
      <vt:lpstr>Adapter Design Pattern</vt:lpstr>
      <vt:lpstr>Adapter Design Pattern</vt:lpstr>
      <vt:lpstr>Adapter Design Pattern</vt:lpstr>
      <vt:lpstr>Proxy Design Pattern</vt:lpstr>
      <vt:lpstr>Bridge Design Pattern</vt:lpstr>
      <vt:lpstr>Decorator Design Pattern</vt:lpstr>
      <vt:lpstr>Anti Pattern</vt:lpstr>
      <vt:lpstr>Anti Pattern</vt:lpstr>
      <vt:lpstr>Anti Pattern</vt:lpstr>
      <vt:lpstr>OTHER DESIGN PATTERNS</vt:lpstr>
      <vt:lpstr>REPOSITORY DESIGN PATTERNS</vt:lpstr>
      <vt:lpstr>REPOSITORY DESIGN PATTERNS</vt:lpstr>
      <vt:lpstr>REPOSITORY DESIGN PATTERNS</vt:lpstr>
      <vt:lpstr>DEPENDENCY INJECTION PATTERN</vt:lpstr>
      <vt:lpstr>DEPENDENCY INJECTION PATTERN</vt:lpstr>
      <vt:lpstr>GENERIC REPOSITORY DESIGN PATTERN WITH UNIT OF WORK</vt:lpstr>
      <vt:lpstr>GENERIC REPOSITORY DESIGN PATTERN WITH UNIT OF WORK</vt:lpstr>
      <vt:lpstr>GENERIC REPOSITORY DESIGN PATTERN WITH UNIT OF WORK</vt:lpstr>
      <vt:lpstr>MSSQL SERVER</vt:lpstr>
      <vt:lpstr>SQL Kullanımı Hakkında</vt:lpstr>
      <vt:lpstr>SQL Genel Data Tipleri</vt:lpstr>
      <vt:lpstr>Çeşitli Veritabanlarında Kulanılan Veri Tipleri</vt:lpstr>
      <vt:lpstr>Çeşitli Veritabanlarında Kulanılan Veri Tipleri</vt:lpstr>
      <vt:lpstr>Çeşitli Veritabanlarında Kulanılan Veri Tipleri</vt:lpstr>
      <vt:lpstr>Çeşitli Veritabanlarında Kulanılan Veri Tipleri</vt:lpstr>
      <vt:lpstr>Çeşitli Veritabanlarında Kulanılan Veri Tipleri</vt:lpstr>
      <vt:lpstr>SQL DISTINCT Kullanımı</vt:lpstr>
      <vt:lpstr>SQL DISTINCT Kullanımı</vt:lpstr>
      <vt:lpstr>SQL WHERE Kullanımı</vt:lpstr>
      <vt:lpstr>SQL WHERE Kullanımı</vt:lpstr>
      <vt:lpstr>SQL AND &amp; OR Kullanımı</vt:lpstr>
      <vt:lpstr>SQL ORDER BY Kullanımı</vt:lpstr>
      <vt:lpstr>SQL ORDER BY Kullanımı</vt:lpstr>
      <vt:lpstr>SQL INSERT INTO Kullanımı</vt:lpstr>
      <vt:lpstr>SQL UPDATE Kullanımı</vt:lpstr>
      <vt:lpstr>SQL DELETE Kullanımı</vt:lpstr>
      <vt:lpstr>SQL SELECT TOP Kullanımı</vt:lpstr>
      <vt:lpstr>SQL SELECT TOP Kullanımı</vt:lpstr>
      <vt:lpstr>SQL LIKE Kullanımı</vt:lpstr>
      <vt:lpstr>SQL LIKE İşaretlerinin Kullanımı</vt:lpstr>
      <vt:lpstr>SQL IN Kullanımı</vt:lpstr>
      <vt:lpstr>SQL BETWEEN Kullanımı</vt:lpstr>
      <vt:lpstr>SQL AS ALIAS Kullanımı</vt:lpstr>
      <vt:lpstr>SQL AS ALIAS Kullanımı</vt:lpstr>
      <vt:lpstr>SQL INNER JOIN Kullanımı</vt:lpstr>
      <vt:lpstr>SQL INNER JOIN Kullanımı</vt:lpstr>
      <vt:lpstr>SQL LEFT JOIN Kullanımı</vt:lpstr>
      <vt:lpstr>SQL LEFT JOIN Kullanımı</vt:lpstr>
      <vt:lpstr>SQL RIGHT JOIN Kullanımı</vt:lpstr>
      <vt:lpstr>SQL FULL JOIN Kullanımı</vt:lpstr>
      <vt:lpstr>SQL UNION Kullanımı</vt:lpstr>
      <vt:lpstr>SQL UNION Kullanımı</vt:lpstr>
      <vt:lpstr>SQL SELECT INTO Kullanımı</vt:lpstr>
      <vt:lpstr>SQL INSERT INTO SELECT Kullanımı</vt:lpstr>
      <vt:lpstr>SQL CREATE DATABASE Kullanımı</vt:lpstr>
      <vt:lpstr>SQL CREATE TABLE Kullanımı</vt:lpstr>
      <vt:lpstr>SQL CONSTRAINTS Kullanımı</vt:lpstr>
      <vt:lpstr>SQL CONSTRAINTS Kullanımı</vt:lpstr>
      <vt:lpstr>SQL NOT NULL Kullanımı</vt:lpstr>
      <vt:lpstr>SQL UNIQE Kullanımı</vt:lpstr>
      <vt:lpstr>SQL PRIMARY KEY Kullanımı</vt:lpstr>
      <vt:lpstr>SQL FOREIGN KEY Kullanımı</vt:lpstr>
      <vt:lpstr>SQL FOREIGN KEY Kullanımı</vt:lpstr>
      <vt:lpstr>SQL CHECK Kullanımı</vt:lpstr>
      <vt:lpstr>SQL DEFAULT Kullanımı</vt:lpstr>
      <vt:lpstr>SQL CREATE INDEX Kullanımı</vt:lpstr>
      <vt:lpstr>SQL DROP Kullanımı</vt:lpstr>
      <vt:lpstr>SQL ALTER Kullanımı</vt:lpstr>
      <vt:lpstr>SQL AUTO INCREMENT Kullanımı</vt:lpstr>
      <vt:lpstr>SQL VIEW Kullanımı</vt:lpstr>
      <vt:lpstr>SQL Tarih Fonksiyonları Kullanımı</vt:lpstr>
      <vt:lpstr>SQL Tarih Fonksiyonları Kullanımı</vt:lpstr>
      <vt:lpstr>SQL DATE FORMAT Kullanımı</vt:lpstr>
      <vt:lpstr>SQL CONVERT Kullanımı</vt:lpstr>
      <vt:lpstr>SQL CONVERT Kullanımı</vt:lpstr>
      <vt:lpstr>SQL NULL Kayıtları Bulma Kullanımı</vt:lpstr>
      <vt:lpstr>SQL NULL Fonksiyonları Kullanımı</vt:lpstr>
      <vt:lpstr>SQL COUNT Kullanımı</vt:lpstr>
      <vt:lpstr>SQL FIRST Kullanımı</vt:lpstr>
      <vt:lpstr>SQL LAST Kullanımı</vt:lpstr>
      <vt:lpstr>SQL MAX Kullanımı</vt:lpstr>
      <vt:lpstr>SQL MAX Kullanımı</vt:lpstr>
      <vt:lpstr>SQL MIN Kullanımı</vt:lpstr>
      <vt:lpstr>SQL SUM Kullanımı</vt:lpstr>
      <vt:lpstr>SQL UCASE &amp; UPPER Kullanımı</vt:lpstr>
      <vt:lpstr>SQL LCASE &amp; LOWER Kullanımı</vt:lpstr>
      <vt:lpstr>SQL MID Kullanımı</vt:lpstr>
      <vt:lpstr>SQL ROUND Kullanımı</vt:lpstr>
      <vt:lpstr>SQL NOW Kullanımı</vt:lpstr>
      <vt:lpstr>SQL FORMAT Kullanımı</vt:lpstr>
      <vt:lpstr>SQL REPLACE Kullanımı</vt:lpstr>
      <vt:lpstr>Frontend Development</vt:lpstr>
      <vt:lpstr>HTML</vt:lpstr>
      <vt:lpstr>JavaScript</vt:lpstr>
      <vt:lpstr>CSS</vt:lpstr>
      <vt:lpstr>EĞİTİM SPONSORLARI</vt:lpstr>
      <vt:lpstr>Eğitim Bitmiştir.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Bilişim eğitim merkezi</dc:title>
  <dc:creator>FNSS SAVUNMA SİSTEMLERİ</dc:creator>
  <cp:lastModifiedBy>FNSS SAVUNMA SİSTEMLERİ</cp:lastModifiedBy>
  <cp:revision>37</cp:revision>
  <dcterms:created xsi:type="dcterms:W3CDTF">2022-10-15T19:21:37Z</dcterms:created>
  <dcterms:modified xsi:type="dcterms:W3CDTF">2022-10-29T00:26:56Z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